
<file path=[Content_Types].xml><?xml version="1.0" encoding="utf-8"?>
<Types xmlns="http://schemas.openxmlformats.org/package/2006/content-types">
  <Default Extension="gif" ContentType="image/gif"/>
  <Default Extension="jpeg" ContentType="image/jpeg"/>
  <Default Extension="jpg" ContentType="image/gif"/>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jpg" ContentType="image/jpeg"/>
  <Override PartName="/ppt/notesSlides/notesSlide4.xml" ContentType="application/vnd.openxmlformats-officedocument.presentationml.notesSlide+xml"/>
  <Override PartName="/ppt/media/image14.jpg" ContentType="image/jpeg"/>
  <Override PartName="/ppt/media/image16.jpg" ContentType="image/jpeg"/>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30.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40.jpg" ContentType="image/jpeg"/>
  <Override PartName="/ppt/media/image41.jpg" ContentType="image/jpeg"/>
  <Override PartName="/ppt/media/image42.jpg" ContentType="image/jpeg"/>
  <Override PartName="/ppt/media/image43.jpg" ContentType="image/jpeg"/>
  <Override PartName="/ppt/media/image44.jpg" ContentType="image/jpeg"/>
  <Override PartName="/ppt/media/image45.jpg" ContentType="image/jpeg"/>
  <Override PartName="/ppt/media/image46.jpg" ContentType="image/jpeg"/>
  <Override PartName="/ppt/media/image47.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2.jp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media/image58.jpg" ContentType="image/jpeg"/>
  <Override PartName="/ppt/notesSlides/notesSlide2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0.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1.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3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3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70.jpg" ContentType="image/jpeg"/>
  <Override PartName="/ppt/notesSlides/notesSlide3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8"/>
  </p:notesMasterIdLst>
  <p:sldIdLst>
    <p:sldId id="256" r:id="rId2"/>
    <p:sldId id="405" r:id="rId3"/>
    <p:sldId id="289" r:id="rId4"/>
    <p:sldId id="291" r:id="rId5"/>
    <p:sldId id="383" r:id="rId6"/>
    <p:sldId id="308" r:id="rId7"/>
    <p:sldId id="401" r:id="rId8"/>
    <p:sldId id="398" r:id="rId9"/>
    <p:sldId id="399" r:id="rId10"/>
    <p:sldId id="293" r:id="rId11"/>
    <p:sldId id="330" r:id="rId12"/>
    <p:sldId id="299" r:id="rId13"/>
    <p:sldId id="320" r:id="rId14"/>
    <p:sldId id="366" r:id="rId15"/>
    <p:sldId id="395" r:id="rId16"/>
    <p:sldId id="337" r:id="rId17"/>
    <p:sldId id="354" r:id="rId18"/>
    <p:sldId id="402" r:id="rId19"/>
    <p:sldId id="355" r:id="rId20"/>
    <p:sldId id="360" r:id="rId21"/>
    <p:sldId id="333" r:id="rId22"/>
    <p:sldId id="336" r:id="rId23"/>
    <p:sldId id="403" r:id="rId24"/>
    <p:sldId id="392" r:id="rId25"/>
    <p:sldId id="381" r:id="rId26"/>
    <p:sldId id="368" r:id="rId27"/>
    <p:sldId id="369" r:id="rId28"/>
    <p:sldId id="370" r:id="rId29"/>
    <p:sldId id="371" r:id="rId30"/>
    <p:sldId id="372" r:id="rId31"/>
    <p:sldId id="373" r:id="rId32"/>
    <p:sldId id="374" r:id="rId33"/>
    <p:sldId id="375" r:id="rId34"/>
    <p:sldId id="376" r:id="rId35"/>
    <p:sldId id="377" r:id="rId36"/>
    <p:sldId id="378" r:id="rId37"/>
    <p:sldId id="380" r:id="rId38"/>
    <p:sldId id="397" r:id="rId39"/>
    <p:sldId id="396" r:id="rId40"/>
    <p:sldId id="400" r:id="rId41"/>
    <p:sldId id="385" r:id="rId42"/>
    <p:sldId id="404" r:id="rId43"/>
    <p:sldId id="387" r:id="rId44"/>
    <p:sldId id="386" r:id="rId45"/>
    <p:sldId id="341" r:id="rId46"/>
    <p:sldId id="288" r:id="rId4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184"/>
    <a:srgbClr val="3E8DCE"/>
    <a:srgbClr val="3586CB"/>
    <a:srgbClr val="7F7F7F"/>
    <a:srgbClr val="A6A6A6"/>
    <a:srgbClr val="FFCB25"/>
    <a:srgbClr val="FFC819"/>
    <a:srgbClr val="EEB500"/>
    <a:srgbClr val="4E96D2"/>
    <a:srgbClr val="348E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324B4B-896D-416E-89DB-97A71C236C5E}">
  <a:tblStyle styleId="{9F324B4B-896D-416E-89DB-97A71C236C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4" autoAdjust="0"/>
    <p:restoredTop sz="82163" autoAdjust="0"/>
  </p:normalViewPr>
  <p:slideViewPr>
    <p:cSldViewPr snapToGrid="0">
      <p:cViewPr varScale="1">
        <p:scale>
          <a:sx n="93" d="100"/>
          <a:sy n="93" d="100"/>
        </p:scale>
        <p:origin x="130" y="53"/>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Leap Motion</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2</c:v>
                </c:pt>
                <c:pt idx="1">
                  <c:v>5</c:v>
                </c:pt>
                <c:pt idx="2">
                  <c:v>5</c:v>
                </c:pt>
                <c:pt idx="3">
                  <c:v>4</c:v>
                </c:pt>
                <c:pt idx="4">
                  <c:v>0</c:v>
                </c:pt>
                <c:pt idx="5">
                  <c:v>3</c:v>
                </c:pt>
              </c:numCache>
            </c:numRef>
          </c:val>
          <c:extLst>
            <c:ext xmlns:c16="http://schemas.microsoft.com/office/drawing/2014/chart" uri="{C3380CC4-5D6E-409C-BE32-E72D297353CC}">
              <c16:uniqueId val="{00000000-38DC-2E47-9EB0-5A6B27D07EC2}"/>
            </c:ext>
          </c:extLst>
        </c:ser>
        <c:dLbls>
          <c:showLegendKey val="0"/>
          <c:showVal val="0"/>
          <c:showCatName val="0"/>
          <c:showSerName val="0"/>
          <c:showPercent val="0"/>
          <c:showBubbleSize val="0"/>
        </c:dLbls>
        <c:axId val="1591940720"/>
        <c:axId val="1591938000"/>
      </c:radarChart>
      <c:catAx>
        <c:axId val="1591940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591938000"/>
        <c:crosses val="autoZero"/>
        <c:auto val="1"/>
        <c:lblAlgn val="ctr"/>
        <c:lblOffset val="100"/>
        <c:noMultiLvlLbl val="0"/>
      </c:catAx>
      <c:valAx>
        <c:axId val="1591938000"/>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59194072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c:v>
                </c:pt>
                <c:pt idx="1">
                  <c:v>3</c:v>
                </c:pt>
                <c:pt idx="2">
                  <c:v>4.5</c:v>
                </c:pt>
                <c:pt idx="3">
                  <c:v>2</c:v>
                </c:pt>
                <c:pt idx="4">
                  <c:v>1</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numCache>
            </c:numRef>
          </c:val>
          <c:extLst>
            <c:ext xmlns:c16="http://schemas.microsoft.com/office/drawing/2014/chart" uri="{C3380CC4-5D6E-409C-BE32-E72D297353CC}">
              <c16:uniqueId val="{00000000-9881-414F-B2D5-72598F87E360}"/>
            </c:ext>
          </c:extLst>
        </c:ser>
        <c:dLbls>
          <c:showLegendKey val="0"/>
          <c:showVal val="0"/>
          <c:showCatName val="0"/>
          <c:showSerName val="0"/>
          <c:showPercent val="0"/>
          <c:showBubbleSize val="0"/>
        </c:dLbls>
        <c:axId val="1684065056"/>
        <c:axId val="1684066688"/>
      </c:radarChart>
      <c:catAx>
        <c:axId val="16840650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6688"/>
        <c:crosses val="autoZero"/>
        <c:auto val="1"/>
        <c:lblAlgn val="ctr"/>
        <c:lblOffset val="100"/>
        <c:noMultiLvlLbl val="0"/>
      </c:catAx>
      <c:valAx>
        <c:axId val="1684066688"/>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5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3</c:v>
                </c:pt>
                <c:pt idx="1">
                  <c:v>3</c:v>
                </c:pt>
                <c:pt idx="2">
                  <c:v>4.5</c:v>
                </c:pt>
                <c:pt idx="3">
                  <c:v>3</c:v>
                </c:pt>
                <c:pt idx="4">
                  <c:v>1</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pt idx="0">
                  <c:v>Hi6</c:v>
                </c:pt>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pt idx="5">
                  <c:v>5</c:v>
                </c:pt>
              </c:numCache>
            </c:numRef>
          </c:val>
          <c:extLst>
            <c:ext xmlns:c16="http://schemas.microsoft.com/office/drawing/2014/chart" uri="{C3380CC4-5D6E-409C-BE32-E72D297353CC}">
              <c16:uniqueId val="{00000000-012B-4AD9-9C3C-8D110AF2E406}"/>
            </c:ext>
          </c:extLst>
        </c:ser>
        <c:dLbls>
          <c:showLegendKey val="0"/>
          <c:showVal val="0"/>
          <c:showCatName val="0"/>
          <c:showSerName val="0"/>
          <c:showPercent val="0"/>
          <c:showBubbleSize val="0"/>
        </c:dLbls>
        <c:axId val="1684061248"/>
        <c:axId val="1684061792"/>
      </c:radarChart>
      <c:catAx>
        <c:axId val="1684061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1792"/>
        <c:crosses val="autoZero"/>
        <c:auto val="1"/>
        <c:lblAlgn val="ctr"/>
        <c:lblOffset val="100"/>
        <c:noMultiLvlLbl val="0"/>
      </c:catAx>
      <c:valAx>
        <c:axId val="1684061792"/>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1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Miiglove</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3</c:v>
                </c:pt>
                <c:pt idx="1">
                  <c:v>3.5</c:v>
                </c:pt>
                <c:pt idx="2">
                  <c:v>4.5</c:v>
                </c:pt>
                <c:pt idx="3">
                  <c:v>3.5</c:v>
                </c:pt>
                <c:pt idx="4">
                  <c:v>1.5</c:v>
                </c:pt>
                <c:pt idx="5">
                  <c:v>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684054176"/>
        <c:axId val="1684063424"/>
      </c:radarChart>
      <c:catAx>
        <c:axId val="1684054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3424"/>
        <c:crosses val="autoZero"/>
        <c:auto val="1"/>
        <c:lblAlgn val="ctr"/>
        <c:lblOffset val="100"/>
        <c:noMultiLvlLbl val="0"/>
      </c:catAx>
      <c:valAx>
        <c:axId val="1684063424"/>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541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Dexmo</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3</c:v>
                </c:pt>
                <c:pt idx="2">
                  <c:v>3</c:v>
                </c:pt>
                <c:pt idx="3">
                  <c:v>3</c:v>
                </c:pt>
                <c:pt idx="4">
                  <c:v>5</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pt idx="0">
                  <c:v>Hi6</c:v>
                </c:pt>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pt idx="5">
                  <c:v>5</c:v>
                </c:pt>
              </c:numCache>
            </c:numRef>
          </c:val>
          <c:extLst>
            <c:ext xmlns:c16="http://schemas.microsoft.com/office/drawing/2014/chart" uri="{C3380CC4-5D6E-409C-BE32-E72D297353CC}">
              <c16:uniqueId val="{00000000-7C05-4810-8878-82CA064F0D9D}"/>
            </c:ext>
          </c:extLst>
        </c:ser>
        <c:dLbls>
          <c:showLegendKey val="0"/>
          <c:showVal val="0"/>
          <c:showCatName val="0"/>
          <c:showSerName val="0"/>
          <c:showPercent val="0"/>
          <c:showBubbleSize val="0"/>
        </c:dLbls>
        <c:axId val="1684055264"/>
        <c:axId val="1684063968"/>
      </c:radarChart>
      <c:catAx>
        <c:axId val="1684055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3968"/>
        <c:crosses val="autoZero"/>
        <c:auto val="1"/>
        <c:lblAlgn val="ctr"/>
        <c:lblOffset val="100"/>
        <c:noMultiLvlLbl val="0"/>
      </c:catAx>
      <c:valAx>
        <c:axId val="1684063968"/>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55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4</c:v>
                </c:pt>
                <c:pt idx="2">
                  <c:v>5</c:v>
                </c:pt>
                <c:pt idx="3">
                  <c:v>4</c:v>
                </c:pt>
                <c:pt idx="4">
                  <c:v>0</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numCache>
            </c:numRef>
          </c:val>
          <c:extLst>
            <c:ext xmlns:c16="http://schemas.microsoft.com/office/drawing/2014/chart" uri="{C3380CC4-5D6E-409C-BE32-E72D297353CC}">
              <c16:uniqueId val="{00000000-92BF-491A-A809-4690FCEF5F9E}"/>
            </c:ext>
          </c:extLst>
        </c:ser>
        <c:dLbls>
          <c:showLegendKey val="0"/>
          <c:showVal val="0"/>
          <c:showCatName val="0"/>
          <c:showSerName val="0"/>
          <c:showPercent val="0"/>
          <c:showBubbleSize val="0"/>
        </c:dLbls>
        <c:axId val="1684067232"/>
        <c:axId val="1684064512"/>
      </c:radarChart>
      <c:catAx>
        <c:axId val="168406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4512"/>
        <c:crosses val="autoZero"/>
        <c:auto val="1"/>
        <c:lblAlgn val="ctr"/>
        <c:lblOffset val="100"/>
        <c:noMultiLvlLbl val="0"/>
      </c:catAx>
      <c:valAx>
        <c:axId val="1684064512"/>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7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c:v>
                </c:pt>
                <c:pt idx="1">
                  <c:v>4.5</c:v>
                </c:pt>
                <c:pt idx="2">
                  <c:v>5</c:v>
                </c:pt>
                <c:pt idx="3">
                  <c:v>5</c:v>
                </c:pt>
                <c:pt idx="4">
                  <c:v>0</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numCache>
            </c:numRef>
          </c:val>
          <c:extLst>
            <c:ext xmlns:c16="http://schemas.microsoft.com/office/drawing/2014/chart" uri="{C3380CC4-5D6E-409C-BE32-E72D297353CC}">
              <c16:uniqueId val="{00000000-90BF-4AB4-8209-6ADC7092C922}"/>
            </c:ext>
          </c:extLst>
        </c:ser>
        <c:dLbls>
          <c:showLegendKey val="0"/>
          <c:showVal val="0"/>
          <c:showCatName val="0"/>
          <c:showSerName val="0"/>
          <c:showPercent val="0"/>
          <c:showBubbleSize val="0"/>
        </c:dLbls>
        <c:axId val="1684056896"/>
        <c:axId val="1684065600"/>
      </c:radarChart>
      <c:catAx>
        <c:axId val="1684056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5600"/>
        <c:crosses val="autoZero"/>
        <c:auto val="1"/>
        <c:lblAlgn val="ctr"/>
        <c:lblOffset val="100"/>
        <c:noMultiLvlLbl val="0"/>
      </c:catAx>
      <c:valAx>
        <c:axId val="1684065600"/>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56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4.5</c:v>
                </c:pt>
                <c:pt idx="2">
                  <c:v>5</c:v>
                </c:pt>
                <c:pt idx="3">
                  <c:v>4</c:v>
                </c:pt>
                <c:pt idx="4">
                  <c:v>0</c:v>
                </c:pt>
                <c:pt idx="5">
                  <c:v>4.5</c:v>
                </c:pt>
              </c:numCache>
            </c:numRef>
          </c:val>
          <c:extLst>
            <c:ext xmlns:c16="http://schemas.microsoft.com/office/drawing/2014/chart" uri="{C3380CC4-5D6E-409C-BE32-E72D297353CC}">
              <c16:uniqueId val="{00000000-4E8F-7F4F-9DF4-E0E5B06BF9FF}"/>
            </c:ext>
          </c:extLst>
        </c:ser>
        <c:ser>
          <c:idx val="1"/>
          <c:order val="1"/>
          <c:tx>
            <c:strRef>
              <c:f>Sheet1!$C$1</c:f>
              <c:strCache>
                <c:ptCount val="1"/>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numCache>
            </c:numRef>
          </c:val>
          <c:extLst>
            <c:ext xmlns:c16="http://schemas.microsoft.com/office/drawing/2014/chart" uri="{C3380CC4-5D6E-409C-BE32-E72D297353CC}">
              <c16:uniqueId val="{00000000-B516-48D8-B124-49D2233C7FDF}"/>
            </c:ext>
          </c:extLst>
        </c:ser>
        <c:dLbls>
          <c:showLegendKey val="0"/>
          <c:showVal val="0"/>
          <c:showCatName val="0"/>
          <c:showSerName val="0"/>
          <c:showPercent val="0"/>
          <c:showBubbleSize val="0"/>
        </c:dLbls>
        <c:axId val="1684067776"/>
        <c:axId val="1684068320"/>
      </c:radarChart>
      <c:catAx>
        <c:axId val="1684067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8320"/>
        <c:crosses val="autoZero"/>
        <c:auto val="1"/>
        <c:lblAlgn val="ctr"/>
        <c:lblOffset val="100"/>
        <c:noMultiLvlLbl val="0"/>
      </c:catAx>
      <c:valAx>
        <c:axId val="1684068320"/>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77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2584089719799"/>
          <c:y val="0.167677215831083"/>
          <c:w val="0.33811166314813301"/>
          <c:h val="0.53598063909840099"/>
        </c:manualLayout>
      </c:layout>
      <c:radarChart>
        <c:radarStyle val="marker"/>
        <c:varyColors val="0"/>
        <c:ser>
          <c:idx val="0"/>
          <c:order val="0"/>
          <c:tx>
            <c:strRef>
              <c:f>Sheet1!$B$1</c:f>
              <c:strCache>
                <c:ptCount val="1"/>
                <c:pt idx="0">
                  <c:v>普通手柄</c:v>
                </c:pt>
              </c:strCache>
            </c:strRef>
          </c:tx>
          <c:spPr>
            <a:ln w="28575" cap="rnd">
              <a:solidFill>
                <a:srgbClr val="FF0000"/>
              </a:solidFill>
              <a:round/>
            </a:ln>
            <a:effectLst/>
          </c:spPr>
          <c:marker>
            <c:symbol val="none"/>
          </c:marke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1</c:v>
                </c:pt>
                <c:pt idx="2">
                  <c:v>1</c:v>
                </c:pt>
                <c:pt idx="3">
                  <c:v>3</c:v>
                </c:pt>
                <c:pt idx="4">
                  <c:v>1</c:v>
                </c:pt>
                <c:pt idx="5">
                  <c:v>5</c:v>
                </c:pt>
              </c:numCache>
            </c:numRef>
          </c:val>
          <c:extLst>
            <c:ext xmlns:c16="http://schemas.microsoft.com/office/drawing/2014/chart" uri="{C3380CC4-5D6E-409C-BE32-E72D297353CC}">
              <c16:uniqueId val="{00000000-B93B-4A0E-A8F3-7EC954034AFF}"/>
            </c:ext>
          </c:extLst>
        </c:ser>
        <c:ser>
          <c:idx val="1"/>
          <c:order val="1"/>
          <c:tx>
            <c:strRef>
              <c:f>Sheet1!$C$1</c:f>
              <c:strCache>
                <c:ptCount val="1"/>
                <c:pt idx="0">
                  <c:v>新型手柄</c:v>
                </c:pt>
              </c:strCache>
            </c:strRef>
          </c:tx>
          <c:spPr>
            <a:ln w="28575" cap="rnd">
              <a:solidFill>
                <a:srgbClr val="FFC000"/>
              </a:solidFill>
              <a:round/>
            </a:ln>
            <a:effectLst/>
          </c:spPr>
          <c:marker>
            <c:symbol val="none"/>
          </c:marke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pt idx="0">
                  <c:v>4.5</c:v>
                </c:pt>
                <c:pt idx="1">
                  <c:v>2.5</c:v>
                </c:pt>
                <c:pt idx="2">
                  <c:v>2</c:v>
                </c:pt>
                <c:pt idx="3">
                  <c:v>4.5</c:v>
                </c:pt>
                <c:pt idx="4">
                  <c:v>2</c:v>
                </c:pt>
                <c:pt idx="5">
                  <c:v>5</c:v>
                </c:pt>
              </c:numCache>
            </c:numRef>
          </c:val>
          <c:extLst>
            <c:ext xmlns:c16="http://schemas.microsoft.com/office/drawing/2014/chart" uri="{C3380CC4-5D6E-409C-BE32-E72D297353CC}">
              <c16:uniqueId val="{00000001-B93B-4A0E-A8F3-7EC954034AFF}"/>
            </c:ext>
          </c:extLst>
        </c:ser>
        <c:ser>
          <c:idx val="2"/>
          <c:order val="2"/>
          <c:tx>
            <c:strRef>
              <c:f>Sheet1!$D$1</c:f>
              <c:strCache>
                <c:ptCount val="1"/>
                <c:pt idx="0">
                  <c:v>视觉方案</c:v>
                </c:pt>
              </c:strCache>
            </c:strRef>
          </c:tx>
          <c:spPr>
            <a:ln w="28575" cap="rnd">
              <a:solidFill>
                <a:srgbClr val="00B050">
                  <a:alpha val="99000"/>
                </a:srgbClr>
              </a:solidFill>
              <a:round/>
            </a:ln>
            <a:effectLst/>
          </c:spPr>
          <c:marker>
            <c:symbol val="none"/>
          </c:marker>
          <c:cat>
            <c:strRef>
              <c:f>Sheet1!$A$2:$A$7</c:f>
              <c:strCache>
                <c:ptCount val="6"/>
                <c:pt idx="0">
                  <c:v>可靠性</c:v>
                </c:pt>
                <c:pt idx="1">
                  <c:v>手部追踪</c:v>
                </c:pt>
                <c:pt idx="2">
                  <c:v>自然程度</c:v>
                </c:pt>
                <c:pt idx="3">
                  <c:v>细节拾取</c:v>
                </c:pt>
                <c:pt idx="4">
                  <c:v>反馈能力</c:v>
                </c:pt>
                <c:pt idx="5">
                  <c:v>空间定位</c:v>
                </c:pt>
              </c:strCache>
            </c:strRef>
          </c:cat>
          <c:val>
            <c:numRef>
              <c:f>Sheet1!$D$2:$D$7</c:f>
              <c:numCache>
                <c:formatCode>General</c:formatCode>
                <c:ptCount val="6"/>
                <c:pt idx="0">
                  <c:v>2</c:v>
                </c:pt>
                <c:pt idx="1">
                  <c:v>5</c:v>
                </c:pt>
                <c:pt idx="2">
                  <c:v>5</c:v>
                </c:pt>
                <c:pt idx="3">
                  <c:v>5</c:v>
                </c:pt>
                <c:pt idx="4">
                  <c:v>0</c:v>
                </c:pt>
                <c:pt idx="5">
                  <c:v>3</c:v>
                </c:pt>
              </c:numCache>
            </c:numRef>
          </c:val>
          <c:extLst>
            <c:ext xmlns:c16="http://schemas.microsoft.com/office/drawing/2014/chart" uri="{C3380CC4-5D6E-409C-BE32-E72D297353CC}">
              <c16:uniqueId val="{00000002-B93B-4A0E-A8F3-7EC954034AFF}"/>
            </c:ext>
          </c:extLst>
        </c:ser>
        <c:ser>
          <c:idx val="3"/>
          <c:order val="3"/>
          <c:tx>
            <c:strRef>
              <c:f>Sheet1!$E$1</c:f>
              <c:strCache>
                <c:ptCount val="1"/>
                <c:pt idx="0">
                  <c:v>传统数据手套</c:v>
                </c:pt>
              </c:strCache>
            </c:strRef>
          </c:tx>
          <c:spPr>
            <a:ln w="28575" cap="rnd">
              <a:solidFill>
                <a:srgbClr val="0070C0"/>
              </a:solidFill>
              <a:round/>
            </a:ln>
            <a:effectLst/>
          </c:spPr>
          <c:marker>
            <c:symbol val="none"/>
          </c:marker>
          <c:cat>
            <c:strRef>
              <c:f>Sheet1!$A$2:$A$7</c:f>
              <c:strCache>
                <c:ptCount val="6"/>
                <c:pt idx="0">
                  <c:v>可靠性</c:v>
                </c:pt>
                <c:pt idx="1">
                  <c:v>手部追踪</c:v>
                </c:pt>
                <c:pt idx="2">
                  <c:v>自然程度</c:v>
                </c:pt>
                <c:pt idx="3">
                  <c:v>细节拾取</c:v>
                </c:pt>
                <c:pt idx="4">
                  <c:v>反馈能力</c:v>
                </c:pt>
                <c:pt idx="5">
                  <c:v>空间定位</c:v>
                </c:pt>
              </c:strCache>
            </c:strRef>
          </c:cat>
          <c:val>
            <c:numRef>
              <c:f>Sheet1!$E$2:$E$7</c:f>
              <c:numCache>
                <c:formatCode>General</c:formatCode>
                <c:ptCount val="6"/>
                <c:pt idx="0">
                  <c:v>3</c:v>
                </c:pt>
                <c:pt idx="1">
                  <c:v>3</c:v>
                </c:pt>
                <c:pt idx="2">
                  <c:v>4.5</c:v>
                </c:pt>
                <c:pt idx="3">
                  <c:v>3.5</c:v>
                </c:pt>
                <c:pt idx="4">
                  <c:v>1</c:v>
                </c:pt>
                <c:pt idx="5">
                  <c:v>0</c:v>
                </c:pt>
              </c:numCache>
            </c:numRef>
          </c:val>
          <c:extLst>
            <c:ext xmlns:c16="http://schemas.microsoft.com/office/drawing/2014/chart" uri="{C3380CC4-5D6E-409C-BE32-E72D297353CC}">
              <c16:uniqueId val="{00000003-B93B-4A0E-A8F3-7EC954034AFF}"/>
            </c:ext>
          </c:extLst>
        </c:ser>
        <c:dLbls>
          <c:showLegendKey val="0"/>
          <c:showVal val="0"/>
          <c:showCatName val="0"/>
          <c:showSerName val="0"/>
          <c:showPercent val="0"/>
          <c:showBubbleSize val="0"/>
        </c:dLbls>
        <c:axId val="1684055808"/>
        <c:axId val="1684056352"/>
      </c:radarChart>
      <c:catAx>
        <c:axId val="16840558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56352"/>
        <c:crosses val="autoZero"/>
        <c:auto val="1"/>
        <c:lblAlgn val="ctr"/>
        <c:lblOffset val="100"/>
        <c:noMultiLvlLbl val="0"/>
      </c:catAx>
      <c:valAx>
        <c:axId val="1684056352"/>
        <c:scaling>
          <c:orientation val="minMax"/>
        </c:scaling>
        <c:delete val="1"/>
        <c:axPos val="l"/>
        <c:majorGridlines>
          <c:spPr>
            <a:ln w="9525" cap="flat" cmpd="sng" algn="ctr">
              <a:solidFill>
                <a:schemeClr val="accent5">
                  <a:alpha val="14000"/>
                </a:schemeClr>
              </a:solidFill>
              <a:round/>
            </a:ln>
            <a:effectLst/>
          </c:spPr>
        </c:majorGridlines>
        <c:numFmt formatCode="General" sourceLinked="1"/>
        <c:majorTickMark val="none"/>
        <c:minorTickMark val="none"/>
        <c:tickLblPos val="nextTo"/>
        <c:crossAx val="1684055808"/>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1000" b="0"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legendEntry>
      <c:legendEntry>
        <c:idx val="1"/>
        <c:txPr>
          <a:bodyPr rot="0" spcFirstLastPara="1" vertOverflow="ellipsis" vert="horz" wrap="square" anchor="ctr" anchorCtr="1"/>
          <a:lstStyle/>
          <a:p>
            <a:pPr>
              <a:defRPr sz="1000" b="0"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legendEntry>
      <c:legendEntry>
        <c:idx val="2"/>
        <c:txPr>
          <a:bodyPr rot="0" spcFirstLastPara="1" vertOverflow="ellipsis" vert="horz" wrap="square" anchor="ctr" anchorCtr="1"/>
          <a:lstStyle/>
          <a:p>
            <a:pPr>
              <a:defRPr sz="1000" b="0"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legendEntry>
      <c:legendEntry>
        <c:idx val="3"/>
        <c:txPr>
          <a:bodyPr rot="0" spcFirstLastPara="1" vertOverflow="ellipsis" vert="horz" wrap="square" anchor="ctr" anchorCtr="1"/>
          <a:lstStyle/>
          <a:p>
            <a:pPr>
              <a:defRPr sz="1000" b="0" i="0" u="none" strike="noStrike" kern="1200" baseline="0">
                <a:solidFill>
                  <a:schemeClr val="bg1">
                    <a:lumMod val="50000"/>
                  </a:schemeClr>
                </a:solidFill>
                <a:latin typeface="微软雅黑" panose="020B0503020204020204" pitchFamily="34" charset="-122"/>
                <a:ea typeface="微软雅黑" panose="020B0503020204020204" pitchFamily="34" charset="-122"/>
                <a:cs typeface="+mn-cs"/>
              </a:defRPr>
            </a:pPr>
            <a:endParaRPr lang="zh-CN"/>
          </a:p>
        </c:txPr>
      </c:legendEntry>
      <c:layout>
        <c:manualLayout>
          <c:xMode val="edge"/>
          <c:yMode val="edge"/>
          <c:x val="2.97506613808084E-2"/>
          <c:y val="0.68178434821596701"/>
          <c:w val="0.83046005097144704"/>
          <c:h val="0.1885919428250860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2"/>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MASTERY</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4.5</c:v>
                </c:pt>
                <c:pt idx="1">
                  <c:v>5</c:v>
                </c:pt>
                <c:pt idx="2">
                  <c:v>5</c:v>
                </c:pt>
                <c:pt idx="3">
                  <c:v>5</c:v>
                </c:pt>
                <c:pt idx="4">
                  <c:v>3</c:v>
                </c:pt>
                <c:pt idx="5">
                  <c:v>5</c:v>
                </c:pt>
              </c:numCache>
            </c:numRef>
          </c:val>
          <c:extLst>
            <c:ext xmlns:c16="http://schemas.microsoft.com/office/drawing/2014/chart" uri="{C3380CC4-5D6E-409C-BE32-E72D297353CC}">
              <c16:uniqueId val="{00000000-F08D-9341-8BE9-A499A5EA8D28}"/>
            </c:ext>
          </c:extLst>
        </c:ser>
        <c:dLbls>
          <c:showLegendKey val="0"/>
          <c:showVal val="0"/>
          <c:showCatName val="0"/>
          <c:showSerName val="0"/>
          <c:showPercent val="0"/>
          <c:showBubbleSize val="0"/>
        </c:dLbls>
        <c:axId val="1684057440"/>
        <c:axId val="1591936912"/>
      </c:radarChart>
      <c:catAx>
        <c:axId val="1684057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591936912"/>
        <c:crosses val="autoZero"/>
        <c:auto val="1"/>
        <c:lblAlgn val="ctr"/>
        <c:lblOffset val="100"/>
        <c:noMultiLvlLbl val="0"/>
      </c:catAx>
      <c:valAx>
        <c:axId val="1591936912"/>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5744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Oculus Touch</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1</c:v>
                </c:pt>
                <c:pt idx="2">
                  <c:v>1</c:v>
                </c:pt>
                <c:pt idx="3">
                  <c:v>3</c:v>
                </c:pt>
                <c:pt idx="4">
                  <c:v>1</c:v>
                </c:pt>
                <c:pt idx="5">
                  <c:v>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591943984"/>
        <c:axId val="1591944528"/>
      </c:radarChart>
      <c:catAx>
        <c:axId val="15919439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591944528"/>
        <c:crosses val="autoZero"/>
        <c:auto val="1"/>
        <c:lblAlgn val="ctr"/>
        <c:lblOffset val="100"/>
        <c:noMultiLvlLbl val="0"/>
      </c:catAx>
      <c:valAx>
        <c:axId val="1591944528"/>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591943984"/>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Oculus Touch</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4.5</c:v>
                </c:pt>
                <c:pt idx="1">
                  <c:v>2</c:v>
                </c:pt>
                <c:pt idx="2">
                  <c:v>3</c:v>
                </c:pt>
                <c:pt idx="3">
                  <c:v>3</c:v>
                </c:pt>
                <c:pt idx="4">
                  <c:v>1.5</c:v>
                </c:pt>
                <c:pt idx="5">
                  <c:v>3.5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591949968"/>
        <c:axId val="1591949424"/>
      </c:radarChart>
      <c:catAx>
        <c:axId val="1591949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591949424"/>
        <c:crosses val="autoZero"/>
        <c:auto val="1"/>
        <c:lblAlgn val="ctr"/>
        <c:lblOffset val="100"/>
        <c:noMultiLvlLbl val="0"/>
      </c:catAx>
      <c:valAx>
        <c:axId val="1591949424"/>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591949968"/>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Hi5</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c:v>
                </c:pt>
                <c:pt idx="1">
                  <c:v>3</c:v>
                </c:pt>
                <c:pt idx="2">
                  <c:v>4.5</c:v>
                </c:pt>
                <c:pt idx="3">
                  <c:v>2</c:v>
                </c:pt>
                <c:pt idx="4">
                  <c:v>1</c:v>
                </c:pt>
                <c:pt idx="5">
                  <c:v>0</c:v>
                </c:pt>
              </c:numCache>
            </c:numRef>
          </c:val>
          <c:extLst>
            <c:ext xmlns:c16="http://schemas.microsoft.com/office/drawing/2014/chart" uri="{C3380CC4-5D6E-409C-BE32-E72D297353CC}">
              <c16:uniqueId val="{00000000-4E8F-7F4F-9DF4-E0E5B06BF9FF}"/>
            </c:ext>
          </c:extLst>
        </c:ser>
        <c:ser>
          <c:idx val="1"/>
          <c:order val="1"/>
          <c:tx>
            <c:strRef>
              <c:f>Sheet1!$C$1</c:f>
              <c:strCache>
                <c:ptCount val="1"/>
              </c:strCache>
            </c:strRef>
          </c:tx>
          <c:spPr>
            <a:solidFill>
              <a:schemeClr val="accent5">
                <a:tint val="77000"/>
                <a:alpha val="50196"/>
              </a:schemeClr>
            </a:solidFill>
            <a:ln w="25400">
              <a:solidFill>
                <a:srgbClr val="3586CB"/>
              </a:solid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Sheet1!$C$2:$C$7</c:f>
              <c:numCache>
                <c:formatCode>General</c:formatCode>
                <c:ptCount val="6"/>
              </c:numCache>
            </c:numRef>
          </c:val>
          <c:extLst>
            <c:ext xmlns:c16="http://schemas.microsoft.com/office/drawing/2014/chart" uri="{C3380CC4-5D6E-409C-BE32-E72D297353CC}">
              <c16:uniqueId val="{00000000-BD2E-4A40-8C62-FF2799D768ED}"/>
            </c:ext>
          </c:extLst>
        </c:ser>
        <c:dLbls>
          <c:showLegendKey val="0"/>
          <c:showVal val="0"/>
          <c:showCatName val="0"/>
          <c:showSerName val="0"/>
          <c:showPercent val="0"/>
          <c:showBubbleSize val="0"/>
        </c:dLbls>
        <c:axId val="1591941264"/>
        <c:axId val="1591945072"/>
      </c:radarChart>
      <c:catAx>
        <c:axId val="1591941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591945072"/>
        <c:crosses val="autoZero"/>
        <c:auto val="1"/>
        <c:lblAlgn val="ctr"/>
        <c:lblOffset val="100"/>
        <c:noMultiLvlLbl val="0"/>
      </c:catAx>
      <c:valAx>
        <c:axId val="1591945072"/>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591941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融资预估 （单位：万）</c:v>
                </c:pt>
              </c:strCache>
            </c:strRef>
          </c:tx>
          <c:spPr>
            <a:solidFill>
              <a:schemeClr val="accent1"/>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1-98EB-4AF0-9659-B8D101D1FA84}"/>
              </c:ext>
            </c:extLst>
          </c:dPt>
          <c:dPt>
            <c:idx val="1"/>
            <c:invertIfNegative val="0"/>
            <c:bubble3D val="0"/>
            <c:spPr>
              <a:solidFill>
                <a:srgbClr val="00B050"/>
              </a:solidFill>
              <a:ln>
                <a:noFill/>
              </a:ln>
              <a:effectLst/>
            </c:spPr>
            <c:extLst>
              <c:ext xmlns:c16="http://schemas.microsoft.com/office/drawing/2014/chart" uri="{C3380CC4-5D6E-409C-BE32-E72D297353CC}">
                <c16:uniqueId val="{00000003-98EB-4AF0-9659-B8D101D1FA84}"/>
              </c:ext>
            </c:extLst>
          </c:dPt>
          <c:dPt>
            <c:idx val="2"/>
            <c:invertIfNegative val="0"/>
            <c:bubble3D val="0"/>
            <c:spPr>
              <a:solidFill>
                <a:srgbClr val="FF0000">
                  <a:alpha val="80000"/>
                </a:srgbClr>
              </a:solidFill>
              <a:ln>
                <a:noFill/>
              </a:ln>
              <a:effectLst/>
            </c:spPr>
            <c:extLst>
              <c:ext xmlns:c16="http://schemas.microsoft.com/office/drawing/2014/chart" uri="{C3380CC4-5D6E-409C-BE32-E72D297353CC}">
                <c16:uniqueId val="{00000005-98EB-4AF0-9659-B8D101D1FA8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第一阶段融资</c:v>
                </c:pt>
                <c:pt idx="1">
                  <c:v>第二阶段融资</c:v>
                </c:pt>
                <c:pt idx="2">
                  <c:v>第三阶段融资</c:v>
                </c:pt>
              </c:strCache>
            </c:strRef>
          </c:cat>
          <c:val>
            <c:numRef>
              <c:f>Sheet1!$B$2:$B$4</c:f>
              <c:numCache>
                <c:formatCode>General</c:formatCode>
                <c:ptCount val="3"/>
                <c:pt idx="0">
                  <c:v>320</c:v>
                </c:pt>
                <c:pt idx="1">
                  <c:v>1000</c:v>
                </c:pt>
                <c:pt idx="2">
                  <c:v>3000</c:v>
                </c:pt>
              </c:numCache>
            </c:numRef>
          </c:val>
          <c:extLst>
            <c:ext xmlns:c16="http://schemas.microsoft.com/office/drawing/2014/chart" uri="{C3380CC4-5D6E-409C-BE32-E72D297353CC}">
              <c16:uniqueId val="{00000006-98EB-4AF0-9659-B8D101D1FA84}"/>
            </c:ext>
          </c:extLst>
        </c:ser>
        <c:dLbls>
          <c:showLegendKey val="0"/>
          <c:showVal val="1"/>
          <c:showCatName val="0"/>
          <c:showSerName val="0"/>
          <c:showPercent val="0"/>
          <c:showBubbleSize val="0"/>
        </c:dLbls>
        <c:gapWidth val="150"/>
        <c:overlap val="-25"/>
        <c:axId val="1684059616"/>
        <c:axId val="1684059072"/>
      </c:barChart>
      <c:valAx>
        <c:axId val="1684059072"/>
        <c:scaling>
          <c:orientation val="minMax"/>
        </c:scaling>
        <c:delete val="1"/>
        <c:axPos val="b"/>
        <c:numFmt formatCode="General" sourceLinked="1"/>
        <c:majorTickMark val="none"/>
        <c:minorTickMark val="none"/>
        <c:tickLblPos val="nextTo"/>
        <c:crossAx val="1684059616"/>
        <c:crosses val="autoZero"/>
        <c:crossBetween val="between"/>
      </c:valAx>
      <c:catAx>
        <c:axId val="16840596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684059072"/>
        <c:crosses val="autoZero"/>
        <c:auto val="1"/>
        <c:lblAlgn val="ctr"/>
        <c:lblOffset val="100"/>
        <c:noMultiLvlLbl val="0"/>
      </c:catAx>
      <c:dTable>
        <c:showHorzBorder val="1"/>
        <c:showVertBorder val="1"/>
        <c:showOutline val="1"/>
        <c:showKeys val="0"/>
        <c:spPr>
          <a:noFill/>
          <a:ln w="9525">
            <a:solidFill>
              <a:schemeClr val="tx1">
                <a:lumMod val="15000"/>
                <a:lumOff val="85000"/>
              </a:schemeClr>
            </a:solidFill>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dTable>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Leap Motion</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2</c:v>
                </c:pt>
                <c:pt idx="1">
                  <c:v>5</c:v>
                </c:pt>
                <c:pt idx="2">
                  <c:v>5</c:v>
                </c:pt>
                <c:pt idx="3">
                  <c:v>4</c:v>
                </c:pt>
                <c:pt idx="4">
                  <c:v>0</c:v>
                </c:pt>
                <c:pt idx="5">
                  <c:v>3</c:v>
                </c:pt>
              </c:numCache>
            </c:numRef>
          </c:val>
          <c:extLst>
            <c:ext xmlns:c16="http://schemas.microsoft.com/office/drawing/2014/chart" uri="{C3380CC4-5D6E-409C-BE32-E72D297353CC}">
              <c16:uniqueId val="{00000000-38DC-2E47-9EB0-5A6B27D07EC2}"/>
            </c:ext>
          </c:extLst>
        </c:ser>
        <c:dLbls>
          <c:showLegendKey val="0"/>
          <c:showVal val="0"/>
          <c:showCatName val="0"/>
          <c:showSerName val="0"/>
          <c:showPercent val="0"/>
          <c:showBubbleSize val="0"/>
        </c:dLbls>
        <c:axId val="1684068864"/>
        <c:axId val="1684060160"/>
      </c:radarChart>
      <c:catAx>
        <c:axId val="16840688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0160"/>
        <c:crosses val="autoZero"/>
        <c:auto val="1"/>
        <c:lblAlgn val="ctr"/>
        <c:lblOffset val="100"/>
        <c:noMultiLvlLbl val="0"/>
      </c:catAx>
      <c:valAx>
        <c:axId val="1684060160"/>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8864"/>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Oculus Touch</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5</c:v>
                </c:pt>
                <c:pt idx="1">
                  <c:v>1</c:v>
                </c:pt>
                <c:pt idx="2">
                  <c:v>1</c:v>
                </c:pt>
                <c:pt idx="3">
                  <c:v>3</c:v>
                </c:pt>
                <c:pt idx="4">
                  <c:v>1</c:v>
                </c:pt>
                <c:pt idx="5">
                  <c:v>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684066144"/>
        <c:axId val="1684053632"/>
      </c:radarChart>
      <c:catAx>
        <c:axId val="1684066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53632"/>
        <c:crosses val="autoZero"/>
        <c:auto val="1"/>
        <c:lblAlgn val="ctr"/>
        <c:lblOffset val="100"/>
        <c:noMultiLvlLbl val="0"/>
      </c:catAx>
      <c:valAx>
        <c:axId val="1684053632"/>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6144"/>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Oculus Touch</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4.5</c:v>
                </c:pt>
                <c:pt idx="1">
                  <c:v>2</c:v>
                </c:pt>
                <c:pt idx="2">
                  <c:v>3</c:v>
                </c:pt>
                <c:pt idx="3">
                  <c:v>3</c:v>
                </c:pt>
                <c:pt idx="4">
                  <c:v>1.5</c:v>
                </c:pt>
                <c:pt idx="5">
                  <c:v>3.5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684054720"/>
        <c:axId val="1684060704"/>
      </c:radarChart>
      <c:catAx>
        <c:axId val="1684054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60704"/>
        <c:crosses val="autoZero"/>
        <c:auto val="1"/>
        <c:lblAlgn val="ctr"/>
        <c:lblOffset val="100"/>
        <c:noMultiLvlLbl val="0"/>
      </c:catAx>
      <c:valAx>
        <c:axId val="1684060704"/>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5472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7298381775632802"/>
          <c:y val="0.28193619615122301"/>
          <c:w val="0.44432188090497299"/>
          <c:h val="0.48011170426554201"/>
        </c:manualLayout>
      </c:layout>
      <c:radarChart>
        <c:radarStyle val="filled"/>
        <c:varyColors val="0"/>
        <c:ser>
          <c:idx val="0"/>
          <c:order val="0"/>
          <c:tx>
            <c:strRef>
              <c:f>Sheet1!$B$1</c:f>
              <c:strCache>
                <c:ptCount val="1"/>
                <c:pt idx="0">
                  <c:v>Oculus Touch</c:v>
                </c:pt>
              </c:strCache>
            </c:strRef>
          </c:tx>
          <c:spPr>
            <a:solidFill>
              <a:srgbClr val="3883C8"/>
            </a:solidFill>
            <a:ln w="25400">
              <a:noFill/>
              <a:prstDash val="sysDot"/>
            </a:ln>
            <a:effectLst/>
          </c:spPr>
          <c:cat>
            <c:strRef>
              <c:f>Sheet1!$A$2:$A$7</c:f>
              <c:strCache>
                <c:ptCount val="6"/>
                <c:pt idx="0">
                  <c:v>可靠性</c:v>
                </c:pt>
                <c:pt idx="1">
                  <c:v>手部追踪</c:v>
                </c:pt>
                <c:pt idx="2">
                  <c:v>自然程度</c:v>
                </c:pt>
                <c:pt idx="3">
                  <c:v>细节拾取</c:v>
                </c:pt>
                <c:pt idx="4">
                  <c:v>反馈能力</c:v>
                </c:pt>
                <c:pt idx="5">
                  <c:v>空间定位</c:v>
                </c:pt>
              </c:strCache>
            </c:strRef>
          </c:cat>
          <c:val>
            <c:numRef>
              <c:f>Sheet1!$B$2:$B$7</c:f>
              <c:numCache>
                <c:formatCode>General</c:formatCode>
                <c:ptCount val="6"/>
                <c:pt idx="0">
                  <c:v>4</c:v>
                </c:pt>
                <c:pt idx="1">
                  <c:v>3</c:v>
                </c:pt>
                <c:pt idx="2">
                  <c:v>4</c:v>
                </c:pt>
                <c:pt idx="3">
                  <c:v>4.5</c:v>
                </c:pt>
                <c:pt idx="4">
                  <c:v>1.5</c:v>
                </c:pt>
                <c:pt idx="5">
                  <c:v>5</c:v>
                </c:pt>
              </c:numCache>
            </c:numRef>
          </c:val>
          <c:extLst>
            <c:ext xmlns:c16="http://schemas.microsoft.com/office/drawing/2014/chart" uri="{C3380CC4-5D6E-409C-BE32-E72D297353CC}">
              <c16:uniqueId val="{00000000-4E8F-7F4F-9DF4-E0E5B06BF9FF}"/>
            </c:ext>
          </c:extLst>
        </c:ser>
        <c:dLbls>
          <c:showLegendKey val="0"/>
          <c:showVal val="0"/>
          <c:showCatName val="0"/>
          <c:showSerName val="0"/>
          <c:showPercent val="0"/>
          <c:showBubbleSize val="0"/>
        </c:dLbls>
        <c:axId val="1684062880"/>
        <c:axId val="1684057984"/>
      </c:radarChart>
      <c:catAx>
        <c:axId val="16840628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lumMod val="65000"/>
                  </a:schemeClr>
                </a:solidFill>
                <a:latin typeface="微软雅黑" panose="020B0503020204020204" pitchFamily="34" charset="-122"/>
                <a:ea typeface="微软雅黑" panose="020B0503020204020204" pitchFamily="34" charset="-122"/>
                <a:cs typeface="+mn-cs"/>
              </a:defRPr>
            </a:pPr>
            <a:endParaRPr lang="zh-CN"/>
          </a:p>
        </c:txPr>
        <c:crossAx val="1684057984"/>
        <c:crosses val="autoZero"/>
        <c:auto val="1"/>
        <c:lblAlgn val="ctr"/>
        <c:lblOffset val="100"/>
        <c:noMultiLvlLbl val="0"/>
      </c:catAx>
      <c:valAx>
        <c:axId val="1684057984"/>
        <c:scaling>
          <c:orientation val="minMax"/>
        </c:scaling>
        <c:delete val="1"/>
        <c:axPos val="l"/>
        <c:majorGridlines>
          <c:spPr>
            <a:ln w="9525" cap="flat" cmpd="sng" algn="ctr">
              <a:solidFill>
                <a:schemeClr val="tx1">
                  <a:lumMod val="15000"/>
                  <a:lumOff val="85000"/>
                  <a:alpha val="60000"/>
                </a:schemeClr>
              </a:solidFill>
              <a:round/>
            </a:ln>
            <a:effectLst/>
          </c:spPr>
        </c:majorGridlines>
        <c:numFmt formatCode="General" sourceLinked="1"/>
        <c:majorTickMark val="none"/>
        <c:minorTickMark val="none"/>
        <c:tickLblPos val="nextTo"/>
        <c:crossAx val="1684062880"/>
        <c:crosses val="autoZero"/>
        <c:crossBetween val="between"/>
      </c:valAx>
      <c:spPr>
        <a:solidFill>
          <a:schemeClr val="bg1"/>
        </a:solid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8">
  <a:schemeClr val="accent5"/>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withinLinear" id="18">
  <a:schemeClr val="accent5"/>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15.xml><?xml version="1.0" encoding="utf-8"?>
<cs:colorStyle xmlns:cs="http://schemas.microsoft.com/office/drawing/2012/chartStyle" xmlns:a="http://schemas.openxmlformats.org/drawingml/2006/main" meth="withinLinear" id="18">
  <a:schemeClr val="accent5"/>
</cs:colorStyle>
</file>

<file path=ppt/charts/colors16.xml><?xml version="1.0" encoding="utf-8"?>
<cs:colorStyle xmlns:cs="http://schemas.microsoft.com/office/drawing/2012/chartStyle" xmlns:a="http://schemas.openxmlformats.org/drawingml/2006/main" meth="withinLinear" id="18">
  <a:schemeClr val="accent5"/>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8.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31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
  <cs:dataPoint3D>
    <cs:lnRef idx="0">
      <cs:styleClr val="auto"/>
    </cs:lnRef>
    <cs:fillRef idx="0">
      <cs:styleClr val="auto"/>
    </cs:fillRef>
    <cs:effectRef idx="0"/>
    <cs:fontRef idx="minor">
      <a:schemeClr val="tx1"/>
    </cs:fontRef>
    <cs:spPr>
      <a:solidFill>
        <a:schemeClr val="phClr">
          <a:alpha val="50196"/>
        </a:schemeClr>
      </a:solidFill>
      <a:ln w="25400">
        <a:solidFill>
          <a:schemeClr val="phClr"/>
        </a:solidFill>
        <a:prstDash val="sysDot"/>
      </a:ln>
    </cs:spPr>
  </cs:dataPoint3D>
  <cs:dataPointLine>
    <cs:lnRef idx="0">
      <cs:styleClr val="auto"/>
    </cs:lnRef>
    <cs:fillRef idx="0"/>
    <cs:effectRef idx="0"/>
    <cs:fontRef idx="minor">
      <a:schemeClr val="tx1"/>
    </cs:fontRef>
    <cs:spPr>
      <a:ln w="25400" cap="rnd" cmpd="sng" algn="ctr">
        <a:solidFill>
          <a:schemeClr val="phClr"/>
        </a:solidFill>
        <a:prstDash val="sysDot"/>
        <a:round/>
      </a:ln>
    </cs:spPr>
  </cs:dataPointLine>
  <cs:dataPointMarker>
    <cs:lnRef idx="0">
      <cs:styleClr val="auto"/>
    </cs:lnRef>
    <cs:fillRef idx="0">
      <cs:styleClr val="auto"/>
    </cs:fillRef>
    <cs:effectRef idx="0"/>
    <cs:fontRef idx="minor">
      <a:schemeClr val="tx1"/>
    </cs:fontRef>
    <cs:spPr>
      <a:solidFill>
        <a:schemeClr val="phClr"/>
      </a:solidFill>
    </cs:spPr>
  </cs:dataPointMarker>
  <cs:dataPointMarkerLayout symbol="circle" size="6"/>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image" Target="../media/image40.jpg"/><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diagrams/_rels/drawing1.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jpg"/><Relationship Id="rId2" Type="http://schemas.openxmlformats.org/officeDocument/2006/relationships/image" Target="../media/image41.jpg"/><Relationship Id="rId1" Type="http://schemas.openxmlformats.org/officeDocument/2006/relationships/image" Target="../media/image40.jpg"/><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30560-74F3-4E3D-BDF6-EC0FCA86AC0E}" type="doc">
      <dgm:prSet loTypeId="urn:microsoft.com/office/officeart/2005/8/layout/pList1" loCatId="list" qsTypeId="urn:microsoft.com/office/officeart/2005/8/quickstyle/simple1" qsCatId="simple" csTypeId="urn:microsoft.com/office/officeart/2005/8/colors/accent0_1" csCatId="mainScheme" phldr="1"/>
      <dgm:spPr/>
      <dgm:t>
        <a:bodyPr/>
        <a:lstStyle/>
        <a:p>
          <a:endParaRPr lang="zh-CN" altLang="en-US"/>
        </a:p>
      </dgm:t>
    </dgm:pt>
    <dgm:pt modelId="{FAB51E2A-7ECC-46F8-BE23-7BC667DEFEE6}">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虚拟现实交互体验、  游戏互动</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498EB0CF-5CF4-405B-BAE0-A38335E7B4D0}" type="parTrans" cxnId="{F35EA550-90B6-460B-ABC8-F161F7C512CA}">
      <dgm:prSet/>
      <dgm:spPr/>
      <dgm:t>
        <a:bodyPr/>
        <a:lstStyle/>
        <a:p>
          <a:endParaRPr lang="zh-CN" altLang="en-US"/>
        </a:p>
      </dgm:t>
    </dgm:pt>
    <dgm:pt modelId="{886DAFD3-22F0-49FA-83DD-412CEB1301B5}" type="sibTrans" cxnId="{F35EA550-90B6-460B-ABC8-F161F7C512CA}">
      <dgm:prSet/>
      <dgm:spPr/>
      <dgm:t>
        <a:bodyPr/>
        <a:lstStyle/>
        <a:p>
          <a:endParaRPr lang="zh-CN" altLang="en-US"/>
        </a:p>
      </dgm:t>
    </dgm:pt>
    <dgm:pt modelId="{9501F44C-5B11-4DE3-ADF8-276FC8967729}">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影视制作、动漫制作、游戏制作</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47E6F5EB-B27B-49FE-9E9E-E9244E381CC5}" type="parTrans" cxnId="{3A830598-3BB5-4523-A266-F76C96B860A8}">
      <dgm:prSet/>
      <dgm:spPr/>
      <dgm:t>
        <a:bodyPr/>
        <a:lstStyle/>
        <a:p>
          <a:endParaRPr lang="zh-CN" altLang="en-US"/>
        </a:p>
      </dgm:t>
    </dgm:pt>
    <dgm:pt modelId="{434FA803-C267-4967-8078-3CB13B28D71C}" type="sibTrans" cxnId="{3A830598-3BB5-4523-A266-F76C96B860A8}">
      <dgm:prSet/>
      <dgm:spPr/>
      <dgm:t>
        <a:bodyPr/>
        <a:lstStyle/>
        <a:p>
          <a:endParaRPr lang="zh-CN" altLang="en-US"/>
        </a:p>
      </dgm:t>
    </dgm:pt>
    <dgm:pt modelId="{D383D621-9A46-4445-9269-C02E2B8DFEF3}">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模拟仿真演练</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6DF6C314-0B60-4F97-A670-CB69B6567ABE}" type="parTrans" cxnId="{E048A534-D7A7-45FD-9782-D7E60E5F67D3}">
      <dgm:prSet/>
      <dgm:spPr/>
      <dgm:t>
        <a:bodyPr/>
        <a:lstStyle/>
        <a:p>
          <a:endParaRPr lang="zh-CN" altLang="en-US"/>
        </a:p>
      </dgm:t>
    </dgm:pt>
    <dgm:pt modelId="{16EAC8AF-5714-45B3-AC26-5792EF402AC5}" type="sibTrans" cxnId="{E048A534-D7A7-45FD-9782-D7E60E5F67D3}">
      <dgm:prSet/>
      <dgm:spPr/>
      <dgm:t>
        <a:bodyPr/>
        <a:lstStyle/>
        <a:p>
          <a:endParaRPr lang="zh-CN" altLang="en-US"/>
        </a:p>
      </dgm:t>
    </dgm:pt>
    <dgm:pt modelId="{235F6DE5-483C-4A59-88B5-2C1ED9DF2CD8}">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虚拟偶像、虚拟主播</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099B4075-1E8E-428D-957B-35B0975295A7}" type="parTrans" cxnId="{48562FF7-71ED-402E-B039-D794FCCC7B44}">
      <dgm:prSet/>
      <dgm:spPr/>
      <dgm:t>
        <a:bodyPr/>
        <a:lstStyle/>
        <a:p>
          <a:endParaRPr lang="zh-CN" altLang="en-US"/>
        </a:p>
      </dgm:t>
    </dgm:pt>
    <dgm:pt modelId="{6E2F4EB8-CAD0-4FC1-9737-FCB0A9263AB8}" type="sibTrans" cxnId="{48562FF7-71ED-402E-B039-D794FCCC7B44}">
      <dgm:prSet/>
      <dgm:spPr/>
      <dgm:t>
        <a:bodyPr/>
        <a:lstStyle/>
        <a:p>
          <a:endParaRPr lang="zh-CN" altLang="en-US"/>
        </a:p>
      </dgm:t>
    </dgm:pt>
    <dgm:pt modelId="{82A01970-3B15-409A-B32B-34C7A5A91C03}">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聋人手语市场</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46B1698B-2D88-448C-A9C3-8C0FF959F5B9}" type="parTrans" cxnId="{EF37014E-88BB-42C6-B792-BD6E7FF17589}">
      <dgm:prSet/>
      <dgm:spPr/>
      <dgm:t>
        <a:bodyPr/>
        <a:lstStyle/>
        <a:p>
          <a:endParaRPr lang="zh-CN" altLang="en-US"/>
        </a:p>
      </dgm:t>
    </dgm:pt>
    <dgm:pt modelId="{01630E6A-1117-41B6-B5C7-A134542B206B}" type="sibTrans" cxnId="{EF37014E-88BB-42C6-B792-BD6E7FF17589}">
      <dgm:prSet/>
      <dgm:spPr/>
      <dgm:t>
        <a:bodyPr/>
        <a:lstStyle/>
        <a:p>
          <a:endParaRPr lang="zh-CN" altLang="en-US"/>
        </a:p>
      </dgm:t>
    </dgm:pt>
    <dgm:pt modelId="{3AC1440E-F3DD-4C8F-8540-145429D1D853}">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医疗健康虚拟体验</a:t>
          </a:r>
        </a:p>
      </dgm:t>
    </dgm:pt>
    <dgm:pt modelId="{C1E1DCE1-3E7B-43E9-AA20-BFC9495A3567}" type="parTrans" cxnId="{269B607C-6661-4D76-9654-276FDB04B85C}">
      <dgm:prSet/>
      <dgm:spPr/>
      <dgm:t>
        <a:bodyPr/>
        <a:lstStyle/>
        <a:p>
          <a:endParaRPr lang="zh-CN" altLang="en-US"/>
        </a:p>
      </dgm:t>
    </dgm:pt>
    <dgm:pt modelId="{5983128F-1930-4F59-ACA6-D35080A19AD3}" type="sibTrans" cxnId="{269B607C-6661-4D76-9654-276FDB04B85C}">
      <dgm:prSet/>
      <dgm:spPr/>
      <dgm:t>
        <a:bodyPr/>
        <a:lstStyle/>
        <a:p>
          <a:endParaRPr lang="zh-CN" altLang="en-US"/>
        </a:p>
      </dgm:t>
    </dgm:pt>
    <dgm:pt modelId="{5C006CBB-FF21-471D-A036-7BDED7A996B2}">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工业测量和设计</a:t>
          </a:r>
          <a:endParaRPr lang="en-US" altLang="zh-CN" sz="1000" b="1" dirty="0">
            <a:solidFill>
              <a:schemeClr val="tx1">
                <a:lumMod val="65000"/>
                <a:lumOff val="35000"/>
              </a:schemeClr>
            </a:solidFill>
            <a:latin typeface="微软雅黑" panose="020B0503020204020204" pitchFamily="34" charset="-122"/>
            <a:ea typeface="微软雅黑" panose="020B0503020204020204" pitchFamily="34" charset="-122"/>
          </a:endParaRPr>
        </a:p>
      </dgm:t>
    </dgm:pt>
    <dgm:pt modelId="{EA5F84B1-914B-4CD6-A893-734A4077F9A9}" type="parTrans" cxnId="{6035643A-C901-4EFB-9887-21B7BF735419}">
      <dgm:prSet/>
      <dgm:spPr/>
      <dgm:t>
        <a:bodyPr/>
        <a:lstStyle/>
        <a:p>
          <a:endParaRPr lang="zh-CN" altLang="en-US"/>
        </a:p>
      </dgm:t>
    </dgm:pt>
    <dgm:pt modelId="{48B472FB-E07C-45FB-BB11-7B958AF58E3E}" type="sibTrans" cxnId="{6035643A-C901-4EFB-9887-21B7BF735419}">
      <dgm:prSet/>
      <dgm:spPr/>
      <dgm:t>
        <a:bodyPr/>
        <a:lstStyle/>
        <a:p>
          <a:endParaRPr lang="zh-CN" altLang="en-US"/>
        </a:p>
      </dgm:t>
    </dgm:pt>
    <dgm:pt modelId="{30E1C4E5-4267-4642-9769-B2A56DB2DFE3}">
      <dgm:prSet custT="1"/>
      <dgm:spPr/>
      <dgm:t>
        <a:bodyPr/>
        <a:lstStyle/>
        <a:p>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机器人控制</a:t>
          </a:r>
        </a:p>
      </dgm:t>
    </dgm:pt>
    <dgm:pt modelId="{23A49E38-DDE0-46C7-AF19-2733BDFE7EBF}" type="parTrans" cxnId="{23DDB220-BD36-4C61-9DCF-54BBF7E9A515}">
      <dgm:prSet/>
      <dgm:spPr/>
      <dgm:t>
        <a:bodyPr/>
        <a:lstStyle/>
        <a:p>
          <a:endParaRPr lang="zh-CN" altLang="en-US"/>
        </a:p>
      </dgm:t>
    </dgm:pt>
    <dgm:pt modelId="{010DB4E3-89D3-4929-AFDA-E12EBAF912EA}" type="sibTrans" cxnId="{23DDB220-BD36-4C61-9DCF-54BBF7E9A515}">
      <dgm:prSet/>
      <dgm:spPr/>
      <dgm:t>
        <a:bodyPr/>
        <a:lstStyle/>
        <a:p>
          <a:endParaRPr lang="zh-CN" altLang="en-US"/>
        </a:p>
      </dgm:t>
    </dgm:pt>
    <dgm:pt modelId="{D9F9A534-B3A7-4629-B861-B56B62C8048F}" type="pres">
      <dgm:prSet presAssocID="{16430560-74F3-4E3D-BDF6-EC0FCA86AC0E}" presName="Name0" presStyleCnt="0">
        <dgm:presLayoutVars>
          <dgm:dir/>
          <dgm:resizeHandles val="exact"/>
        </dgm:presLayoutVars>
      </dgm:prSet>
      <dgm:spPr/>
    </dgm:pt>
    <dgm:pt modelId="{B3F3AD7C-1A98-44C9-A167-23603DB78D42}" type="pres">
      <dgm:prSet presAssocID="{9501F44C-5B11-4DE3-ADF8-276FC8967729}" presName="compNode" presStyleCnt="0"/>
      <dgm:spPr/>
    </dgm:pt>
    <dgm:pt modelId="{3ACB0848-6B93-43A2-8511-06CB5E71C859}" type="pres">
      <dgm:prSet presAssocID="{9501F44C-5B11-4DE3-ADF8-276FC8967729}" presName="pictRect" presStyleLbl="node1" presStyleIdx="0" presStyleCnt="8" custLinFactNeighborX="-21092"/>
      <dgm:spPr>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9050">
          <a:solidFill>
            <a:srgbClr val="3586CB"/>
          </a:solidFill>
        </a:ln>
      </dgm:spPr>
    </dgm:pt>
    <dgm:pt modelId="{304F7196-F438-4AE1-B414-E3CC91773FE3}" type="pres">
      <dgm:prSet presAssocID="{9501F44C-5B11-4DE3-ADF8-276FC8967729}" presName="textRect" presStyleLbl="revTx" presStyleIdx="0" presStyleCnt="8" custLinFactNeighborX="-20212">
        <dgm:presLayoutVars>
          <dgm:bulletEnabled val="1"/>
        </dgm:presLayoutVars>
      </dgm:prSet>
      <dgm:spPr/>
    </dgm:pt>
    <dgm:pt modelId="{64FCDDBC-F5D9-4AA9-B78D-DEEFF7B3F763}" type="pres">
      <dgm:prSet presAssocID="{434FA803-C267-4967-8078-3CB13B28D71C}" presName="sibTrans" presStyleLbl="sibTrans2D1" presStyleIdx="0" presStyleCnt="0"/>
      <dgm:spPr/>
    </dgm:pt>
    <dgm:pt modelId="{B6E70BAB-1214-4742-9229-F061D1B6649E}" type="pres">
      <dgm:prSet presAssocID="{82A01970-3B15-409A-B32B-34C7A5A91C03}" presName="compNode" presStyleCnt="0"/>
      <dgm:spPr/>
    </dgm:pt>
    <dgm:pt modelId="{283E3DF0-564B-4748-A3C1-4B78EAA74362}" type="pres">
      <dgm:prSet presAssocID="{82A01970-3B15-409A-B32B-34C7A5A91C03}" presName="pictRect" presStyleLbl="node1" presStyleIdx="1" presStyleCnt="8" custLinFactNeighborX="-4291" custLinFactNeighborY="-61"/>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a:solidFill>
            <a:srgbClr val="3586CB"/>
          </a:solidFill>
        </a:ln>
      </dgm:spPr>
    </dgm:pt>
    <dgm:pt modelId="{CD6EB2C8-B686-4C01-83B1-68290627217A}" type="pres">
      <dgm:prSet presAssocID="{82A01970-3B15-409A-B32B-34C7A5A91C03}" presName="textRect" presStyleLbl="revTx" presStyleIdx="1" presStyleCnt="8" custLinFactNeighborX="-5507" custLinFactNeighborY="1188">
        <dgm:presLayoutVars>
          <dgm:bulletEnabled val="1"/>
        </dgm:presLayoutVars>
      </dgm:prSet>
      <dgm:spPr/>
    </dgm:pt>
    <dgm:pt modelId="{98CF42BC-9CE8-485D-8ED5-0B5A81BA624C}" type="pres">
      <dgm:prSet presAssocID="{01630E6A-1117-41B6-B5C7-A134542B206B}" presName="sibTrans" presStyleLbl="sibTrans2D1" presStyleIdx="0" presStyleCnt="0"/>
      <dgm:spPr/>
    </dgm:pt>
    <dgm:pt modelId="{BE701A19-022C-42F2-90E8-6DD45B83BDE5}" type="pres">
      <dgm:prSet presAssocID="{FAB51E2A-7ECC-46F8-BE23-7BC667DEFEE6}" presName="compNode" presStyleCnt="0"/>
      <dgm:spPr/>
    </dgm:pt>
    <dgm:pt modelId="{6D9DD956-F4BE-43A8-A618-3F0FE273D29E}" type="pres">
      <dgm:prSet presAssocID="{FAB51E2A-7ECC-46F8-BE23-7BC667DEFEE6}" presName="pictRect" presStyleLbl="node1" presStyleIdx="2" presStyleCnt="8" custLinFactNeighborX="11290" custLinFactNeighborY="-61"/>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9050">
          <a:solidFill>
            <a:srgbClr val="3586CB"/>
          </a:solidFill>
        </a:ln>
      </dgm:spPr>
    </dgm:pt>
    <dgm:pt modelId="{8EA12189-6416-4E4B-B91D-5CBE439B313C}" type="pres">
      <dgm:prSet presAssocID="{FAB51E2A-7ECC-46F8-BE23-7BC667DEFEE6}" presName="textRect" presStyleLbl="revTx" presStyleIdx="2" presStyleCnt="8" custLinFactNeighborX="12899" custLinFactNeighborY="2376">
        <dgm:presLayoutVars>
          <dgm:bulletEnabled val="1"/>
        </dgm:presLayoutVars>
      </dgm:prSet>
      <dgm:spPr/>
    </dgm:pt>
    <dgm:pt modelId="{C62F7CD6-D60B-4EBD-B480-513B723F24DF}" type="pres">
      <dgm:prSet presAssocID="{886DAFD3-22F0-49FA-83DD-412CEB1301B5}" presName="sibTrans" presStyleLbl="sibTrans2D1" presStyleIdx="0" presStyleCnt="0"/>
      <dgm:spPr/>
    </dgm:pt>
    <dgm:pt modelId="{EA2C82D2-FB01-4699-8944-94E317E22DEE}" type="pres">
      <dgm:prSet presAssocID="{D383D621-9A46-4445-9269-C02E2B8DFEF3}" presName="compNode" presStyleCnt="0"/>
      <dgm:spPr/>
    </dgm:pt>
    <dgm:pt modelId="{7DE2D591-F3DA-41A6-BD9B-CF5144EFDBDC}" type="pres">
      <dgm:prSet presAssocID="{D383D621-9A46-4445-9269-C02E2B8DFEF3}" presName="pictRect" presStyleLbl="node1" presStyleIdx="3" presStyleCnt="8" custLinFactNeighborX="27610" custLinFactNeighborY="-61"/>
      <dgm:spPr>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19050">
          <a:solidFill>
            <a:srgbClr val="3586CB"/>
          </a:solidFill>
        </a:ln>
      </dgm:spPr>
    </dgm:pt>
    <dgm:pt modelId="{257179FB-A3CC-4628-958C-E17733B5246C}" type="pres">
      <dgm:prSet presAssocID="{D383D621-9A46-4445-9269-C02E2B8DFEF3}" presName="textRect" presStyleLbl="revTx" presStyleIdx="3" presStyleCnt="8" custLinFactNeighborX="26112" custLinFactNeighborY="4650">
        <dgm:presLayoutVars>
          <dgm:bulletEnabled val="1"/>
        </dgm:presLayoutVars>
      </dgm:prSet>
      <dgm:spPr/>
    </dgm:pt>
    <dgm:pt modelId="{5F64BE66-D838-4343-B9A2-A7025664C9E7}" type="pres">
      <dgm:prSet presAssocID="{16EAC8AF-5714-45B3-AC26-5792EF402AC5}" presName="sibTrans" presStyleLbl="sibTrans2D1" presStyleIdx="0" presStyleCnt="0"/>
      <dgm:spPr/>
    </dgm:pt>
    <dgm:pt modelId="{E8EBAC7C-6C0A-4562-AE8A-DCB4A5C963AB}" type="pres">
      <dgm:prSet presAssocID="{235F6DE5-483C-4A59-88B5-2C1ED9DF2CD8}" presName="compNode" presStyleCnt="0"/>
      <dgm:spPr/>
    </dgm:pt>
    <dgm:pt modelId="{E4865F3F-AE62-4B2C-8572-694FAC56A5CA}" type="pres">
      <dgm:prSet presAssocID="{235F6DE5-483C-4A59-88B5-2C1ED9DF2CD8}" presName="pictRect" presStyleLbl="node1" presStyleIdx="4" presStyleCnt="8" custLinFactNeighborX="-22663"/>
      <dgm:spPr>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19050">
          <a:solidFill>
            <a:srgbClr val="3586CB"/>
          </a:solidFill>
        </a:ln>
      </dgm:spPr>
    </dgm:pt>
    <dgm:pt modelId="{523057E2-0D16-4F74-9708-D05207CCFFEC}" type="pres">
      <dgm:prSet presAssocID="{235F6DE5-483C-4A59-88B5-2C1ED9DF2CD8}" presName="textRect" presStyleLbl="revTx" presStyleIdx="4" presStyleCnt="8" custLinFactNeighborX="-21061" custLinFactNeighborY="113">
        <dgm:presLayoutVars>
          <dgm:bulletEnabled val="1"/>
        </dgm:presLayoutVars>
      </dgm:prSet>
      <dgm:spPr/>
    </dgm:pt>
    <dgm:pt modelId="{7A4E19D6-AD1C-439D-9365-1E83CFC4C156}" type="pres">
      <dgm:prSet presAssocID="{6E2F4EB8-CAD0-4FC1-9737-FCB0A9263AB8}" presName="sibTrans" presStyleLbl="sibTrans2D1" presStyleIdx="0" presStyleCnt="0"/>
      <dgm:spPr/>
    </dgm:pt>
    <dgm:pt modelId="{6D1D857E-4ECF-44D2-8C73-3E8404186795}" type="pres">
      <dgm:prSet presAssocID="{3AC1440E-F3DD-4C8F-8540-145429D1D853}" presName="compNode" presStyleCnt="0"/>
      <dgm:spPr/>
    </dgm:pt>
    <dgm:pt modelId="{86B3A8C2-8AA2-4513-839A-8A300601D9F8}" type="pres">
      <dgm:prSet presAssocID="{3AC1440E-F3DD-4C8F-8540-145429D1D853}" presName="pictRect" presStyleLbl="node1" presStyleIdx="5" presStyleCnt="8" custLinFactNeighborX="-4389" custLinFactNeighborY="1"/>
      <dgm:spPr>
        <a:blipFill>
          <a:blip xmlns:r="http://schemas.openxmlformats.org/officeDocument/2006/relationships" r:embed="rId6">
            <a:extLst>
              <a:ext uri="{28A0092B-C50C-407E-A947-70E740481C1C}">
                <a14:useLocalDpi xmlns:a14="http://schemas.microsoft.com/office/drawing/2010/main" val="0"/>
              </a:ext>
            </a:extLst>
          </a:blip>
          <a:srcRect/>
          <a:stretch>
            <a:fillRect l="-12000" r="-12000"/>
          </a:stretch>
        </a:blipFill>
        <a:ln w="19050">
          <a:solidFill>
            <a:srgbClr val="3586CB"/>
          </a:solidFill>
        </a:ln>
      </dgm:spPr>
    </dgm:pt>
    <dgm:pt modelId="{13E53CAE-C31F-446A-A6F1-27F1F20BE475}" type="pres">
      <dgm:prSet presAssocID="{3AC1440E-F3DD-4C8F-8540-145429D1D853}" presName="textRect" presStyleLbl="revTx" presStyleIdx="5" presStyleCnt="8" custLinFactNeighborX="-6152" custLinFactNeighborY="1301">
        <dgm:presLayoutVars>
          <dgm:bulletEnabled val="1"/>
        </dgm:presLayoutVars>
      </dgm:prSet>
      <dgm:spPr/>
    </dgm:pt>
    <dgm:pt modelId="{27029BE5-45AD-4963-B5BF-F2ED4B999A03}" type="pres">
      <dgm:prSet presAssocID="{5983128F-1930-4F59-ACA6-D35080A19AD3}" presName="sibTrans" presStyleLbl="sibTrans2D1" presStyleIdx="0" presStyleCnt="0"/>
      <dgm:spPr/>
    </dgm:pt>
    <dgm:pt modelId="{59445788-3143-46F4-A75C-6C987CEAFB4B}" type="pres">
      <dgm:prSet presAssocID="{5C006CBB-FF21-471D-A036-7BDED7A996B2}" presName="compNode" presStyleCnt="0"/>
      <dgm:spPr/>
    </dgm:pt>
    <dgm:pt modelId="{88321B68-FE97-42B9-A483-FE9AACE2363A}" type="pres">
      <dgm:prSet presAssocID="{5C006CBB-FF21-471D-A036-7BDED7A996B2}" presName="pictRect" presStyleLbl="node1" presStyleIdx="6" presStyleCnt="8" custLinFactNeighborX="10860"/>
      <dgm:spPr>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a:ln w="19050">
          <a:solidFill>
            <a:srgbClr val="3586CB"/>
          </a:solidFill>
        </a:ln>
      </dgm:spPr>
    </dgm:pt>
    <dgm:pt modelId="{9D2AF89D-479B-4231-BA42-931921FC539E}" type="pres">
      <dgm:prSet presAssocID="{5C006CBB-FF21-471D-A036-7BDED7A996B2}" presName="textRect" presStyleLbl="revTx" presStyleIdx="6" presStyleCnt="8" custLinFactNeighborX="10860" custLinFactNeighborY="-1620">
        <dgm:presLayoutVars>
          <dgm:bulletEnabled val="1"/>
        </dgm:presLayoutVars>
      </dgm:prSet>
      <dgm:spPr/>
    </dgm:pt>
    <dgm:pt modelId="{CD4895CB-1379-45D8-BDDE-6A7077F44758}" type="pres">
      <dgm:prSet presAssocID="{48B472FB-E07C-45FB-BB11-7B958AF58E3E}" presName="sibTrans" presStyleLbl="sibTrans2D1" presStyleIdx="0" presStyleCnt="0"/>
      <dgm:spPr/>
    </dgm:pt>
    <dgm:pt modelId="{00F32DC1-F858-43E3-B3F6-55F4183C7D63}" type="pres">
      <dgm:prSet presAssocID="{30E1C4E5-4267-4642-9769-B2A56DB2DFE3}" presName="compNode" presStyleCnt="0"/>
      <dgm:spPr/>
    </dgm:pt>
    <dgm:pt modelId="{8826FBDF-5AB1-4F5D-85CD-FC08122F8D04}" type="pres">
      <dgm:prSet presAssocID="{30E1C4E5-4267-4642-9769-B2A56DB2DFE3}" presName="pictRect" presStyleLbl="node1" presStyleIdx="7" presStyleCnt="8" custLinFactNeighborX="27872"/>
      <dgm:spPr>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a:ln w="19050">
          <a:solidFill>
            <a:srgbClr val="3586CB"/>
          </a:solidFill>
        </a:ln>
      </dgm:spPr>
    </dgm:pt>
    <dgm:pt modelId="{D6516A8F-81C2-4C66-861C-4D856553F2DC}" type="pres">
      <dgm:prSet presAssocID="{30E1C4E5-4267-4642-9769-B2A56DB2DFE3}" presName="textRect" presStyleLbl="revTx" presStyleIdx="7" presStyleCnt="8" custLinFactNeighborX="27872" custLinFactNeighborY="-2264">
        <dgm:presLayoutVars>
          <dgm:bulletEnabled val="1"/>
        </dgm:presLayoutVars>
      </dgm:prSet>
      <dgm:spPr/>
    </dgm:pt>
  </dgm:ptLst>
  <dgm:cxnLst>
    <dgm:cxn modelId="{A4158917-1525-484B-BB5B-C7C5EED51C00}" type="presOf" srcId="{48B472FB-E07C-45FB-BB11-7B958AF58E3E}" destId="{CD4895CB-1379-45D8-BDDE-6A7077F44758}" srcOrd="0" destOrd="0" presId="urn:microsoft.com/office/officeart/2005/8/layout/pList1"/>
    <dgm:cxn modelId="{3E5F561B-A397-4A83-AA1D-FDDDBC641642}" type="presOf" srcId="{434FA803-C267-4967-8078-3CB13B28D71C}" destId="{64FCDDBC-F5D9-4AA9-B78D-DEEFF7B3F763}" srcOrd="0" destOrd="0" presId="urn:microsoft.com/office/officeart/2005/8/layout/pList1"/>
    <dgm:cxn modelId="{23DDB220-BD36-4C61-9DCF-54BBF7E9A515}" srcId="{16430560-74F3-4E3D-BDF6-EC0FCA86AC0E}" destId="{30E1C4E5-4267-4642-9769-B2A56DB2DFE3}" srcOrd="7" destOrd="0" parTransId="{23A49E38-DDE0-46C7-AF19-2733BDFE7EBF}" sibTransId="{010DB4E3-89D3-4929-AFDA-E12EBAF912EA}"/>
    <dgm:cxn modelId="{DAA84824-287B-471B-AE0E-CBCB92EBB0FF}" type="presOf" srcId="{886DAFD3-22F0-49FA-83DD-412CEB1301B5}" destId="{C62F7CD6-D60B-4EBD-B480-513B723F24DF}" srcOrd="0" destOrd="0" presId="urn:microsoft.com/office/officeart/2005/8/layout/pList1"/>
    <dgm:cxn modelId="{E048A534-D7A7-45FD-9782-D7E60E5F67D3}" srcId="{16430560-74F3-4E3D-BDF6-EC0FCA86AC0E}" destId="{D383D621-9A46-4445-9269-C02E2B8DFEF3}" srcOrd="3" destOrd="0" parTransId="{6DF6C314-0B60-4F97-A670-CB69B6567ABE}" sibTransId="{16EAC8AF-5714-45B3-AC26-5792EF402AC5}"/>
    <dgm:cxn modelId="{6035643A-C901-4EFB-9887-21B7BF735419}" srcId="{16430560-74F3-4E3D-BDF6-EC0FCA86AC0E}" destId="{5C006CBB-FF21-471D-A036-7BDED7A996B2}" srcOrd="6" destOrd="0" parTransId="{EA5F84B1-914B-4CD6-A893-734A4077F9A9}" sibTransId="{48B472FB-E07C-45FB-BB11-7B958AF58E3E}"/>
    <dgm:cxn modelId="{AAA5133E-52D7-42AC-B9EB-44FE56214C44}" type="presOf" srcId="{5C006CBB-FF21-471D-A036-7BDED7A996B2}" destId="{9D2AF89D-479B-4231-BA42-931921FC539E}" srcOrd="0" destOrd="0" presId="urn:microsoft.com/office/officeart/2005/8/layout/pList1"/>
    <dgm:cxn modelId="{9B71BF67-4CFD-4004-BE1D-019242B3060C}" type="presOf" srcId="{30E1C4E5-4267-4642-9769-B2A56DB2DFE3}" destId="{D6516A8F-81C2-4C66-861C-4D856553F2DC}" srcOrd="0" destOrd="0" presId="urn:microsoft.com/office/officeart/2005/8/layout/pList1"/>
    <dgm:cxn modelId="{8981876A-4B95-48CE-8A2D-811018790CFA}" type="presOf" srcId="{16EAC8AF-5714-45B3-AC26-5792EF402AC5}" destId="{5F64BE66-D838-4343-B9A2-A7025664C9E7}" srcOrd="0" destOrd="0" presId="urn:microsoft.com/office/officeart/2005/8/layout/pList1"/>
    <dgm:cxn modelId="{EF37014E-88BB-42C6-B792-BD6E7FF17589}" srcId="{16430560-74F3-4E3D-BDF6-EC0FCA86AC0E}" destId="{82A01970-3B15-409A-B32B-34C7A5A91C03}" srcOrd="1" destOrd="0" parTransId="{46B1698B-2D88-448C-A9C3-8C0FF959F5B9}" sibTransId="{01630E6A-1117-41B6-B5C7-A134542B206B}"/>
    <dgm:cxn modelId="{800F3A6F-4E3B-4C85-B20C-5C8B7579DDFE}" type="presOf" srcId="{FAB51E2A-7ECC-46F8-BE23-7BC667DEFEE6}" destId="{8EA12189-6416-4E4B-B91D-5CBE439B313C}" srcOrd="0" destOrd="0" presId="urn:microsoft.com/office/officeart/2005/8/layout/pList1"/>
    <dgm:cxn modelId="{63D2804F-0288-4546-BDFE-454D8BD06E80}" type="presOf" srcId="{82A01970-3B15-409A-B32B-34C7A5A91C03}" destId="{CD6EB2C8-B686-4C01-83B1-68290627217A}" srcOrd="0" destOrd="0" presId="urn:microsoft.com/office/officeart/2005/8/layout/pList1"/>
    <dgm:cxn modelId="{F35EA550-90B6-460B-ABC8-F161F7C512CA}" srcId="{16430560-74F3-4E3D-BDF6-EC0FCA86AC0E}" destId="{FAB51E2A-7ECC-46F8-BE23-7BC667DEFEE6}" srcOrd="2" destOrd="0" parTransId="{498EB0CF-5CF4-405B-BAE0-A38335E7B4D0}" sibTransId="{886DAFD3-22F0-49FA-83DD-412CEB1301B5}"/>
    <dgm:cxn modelId="{2A54DA74-D3CC-4225-B66B-8375A369BB17}" type="presOf" srcId="{235F6DE5-483C-4A59-88B5-2C1ED9DF2CD8}" destId="{523057E2-0D16-4F74-9708-D05207CCFFEC}" srcOrd="0" destOrd="0" presId="urn:microsoft.com/office/officeart/2005/8/layout/pList1"/>
    <dgm:cxn modelId="{96278C56-B747-4C6D-BDF5-D05D7B32FEEC}" type="presOf" srcId="{9501F44C-5B11-4DE3-ADF8-276FC8967729}" destId="{304F7196-F438-4AE1-B414-E3CC91773FE3}" srcOrd="0" destOrd="0" presId="urn:microsoft.com/office/officeart/2005/8/layout/pList1"/>
    <dgm:cxn modelId="{5070D479-7040-4706-88F3-9D03C6DF2196}" type="presOf" srcId="{5983128F-1930-4F59-ACA6-D35080A19AD3}" destId="{27029BE5-45AD-4963-B5BF-F2ED4B999A03}" srcOrd="0" destOrd="0" presId="urn:microsoft.com/office/officeart/2005/8/layout/pList1"/>
    <dgm:cxn modelId="{269B607C-6661-4D76-9654-276FDB04B85C}" srcId="{16430560-74F3-4E3D-BDF6-EC0FCA86AC0E}" destId="{3AC1440E-F3DD-4C8F-8540-145429D1D853}" srcOrd="5" destOrd="0" parTransId="{C1E1DCE1-3E7B-43E9-AA20-BFC9495A3567}" sibTransId="{5983128F-1930-4F59-ACA6-D35080A19AD3}"/>
    <dgm:cxn modelId="{FE7C5882-F826-4FBA-BB13-2B36E248921C}" type="presOf" srcId="{D383D621-9A46-4445-9269-C02E2B8DFEF3}" destId="{257179FB-A3CC-4628-958C-E17733B5246C}" srcOrd="0" destOrd="0" presId="urn:microsoft.com/office/officeart/2005/8/layout/pList1"/>
    <dgm:cxn modelId="{347B1B83-73D7-4314-9F28-2DDAF595B58C}" type="presOf" srcId="{16430560-74F3-4E3D-BDF6-EC0FCA86AC0E}" destId="{D9F9A534-B3A7-4629-B861-B56B62C8048F}" srcOrd="0" destOrd="0" presId="urn:microsoft.com/office/officeart/2005/8/layout/pList1"/>
    <dgm:cxn modelId="{4DA66685-C3D1-49BE-95CF-45C8041992DB}" type="presOf" srcId="{3AC1440E-F3DD-4C8F-8540-145429D1D853}" destId="{13E53CAE-C31F-446A-A6F1-27F1F20BE475}" srcOrd="0" destOrd="0" presId="urn:microsoft.com/office/officeart/2005/8/layout/pList1"/>
    <dgm:cxn modelId="{3A830598-3BB5-4523-A266-F76C96B860A8}" srcId="{16430560-74F3-4E3D-BDF6-EC0FCA86AC0E}" destId="{9501F44C-5B11-4DE3-ADF8-276FC8967729}" srcOrd="0" destOrd="0" parTransId="{47E6F5EB-B27B-49FE-9E9E-E9244E381CC5}" sibTransId="{434FA803-C267-4967-8078-3CB13B28D71C}"/>
    <dgm:cxn modelId="{C4CC9FDE-D349-4C51-92B1-7B4616C7BA8E}" type="presOf" srcId="{6E2F4EB8-CAD0-4FC1-9737-FCB0A9263AB8}" destId="{7A4E19D6-AD1C-439D-9365-1E83CFC4C156}" srcOrd="0" destOrd="0" presId="urn:microsoft.com/office/officeart/2005/8/layout/pList1"/>
    <dgm:cxn modelId="{E96F69DF-8B61-4979-9AB7-B0803CA88CDE}" type="presOf" srcId="{01630E6A-1117-41B6-B5C7-A134542B206B}" destId="{98CF42BC-9CE8-485D-8ED5-0B5A81BA624C}" srcOrd="0" destOrd="0" presId="urn:microsoft.com/office/officeart/2005/8/layout/pList1"/>
    <dgm:cxn modelId="{48562FF7-71ED-402E-B039-D794FCCC7B44}" srcId="{16430560-74F3-4E3D-BDF6-EC0FCA86AC0E}" destId="{235F6DE5-483C-4A59-88B5-2C1ED9DF2CD8}" srcOrd="4" destOrd="0" parTransId="{099B4075-1E8E-428D-957B-35B0975295A7}" sibTransId="{6E2F4EB8-CAD0-4FC1-9737-FCB0A9263AB8}"/>
    <dgm:cxn modelId="{33A7EA53-6B4D-401A-AA0F-DBB8743C9A1E}" type="presParOf" srcId="{D9F9A534-B3A7-4629-B861-B56B62C8048F}" destId="{B3F3AD7C-1A98-44C9-A167-23603DB78D42}" srcOrd="0" destOrd="0" presId="urn:microsoft.com/office/officeart/2005/8/layout/pList1"/>
    <dgm:cxn modelId="{978F4643-9868-458E-899C-5578850AC41C}" type="presParOf" srcId="{B3F3AD7C-1A98-44C9-A167-23603DB78D42}" destId="{3ACB0848-6B93-43A2-8511-06CB5E71C859}" srcOrd="0" destOrd="0" presId="urn:microsoft.com/office/officeart/2005/8/layout/pList1"/>
    <dgm:cxn modelId="{0B55760D-3828-4B85-ADE5-B48D33A6F5C2}" type="presParOf" srcId="{B3F3AD7C-1A98-44C9-A167-23603DB78D42}" destId="{304F7196-F438-4AE1-B414-E3CC91773FE3}" srcOrd="1" destOrd="0" presId="urn:microsoft.com/office/officeart/2005/8/layout/pList1"/>
    <dgm:cxn modelId="{58A9E22B-2C3C-464C-91E8-5212F360E4A4}" type="presParOf" srcId="{D9F9A534-B3A7-4629-B861-B56B62C8048F}" destId="{64FCDDBC-F5D9-4AA9-B78D-DEEFF7B3F763}" srcOrd="1" destOrd="0" presId="urn:microsoft.com/office/officeart/2005/8/layout/pList1"/>
    <dgm:cxn modelId="{81AF90F4-D66F-44A4-AAA2-36E71A9B0B80}" type="presParOf" srcId="{D9F9A534-B3A7-4629-B861-B56B62C8048F}" destId="{B6E70BAB-1214-4742-9229-F061D1B6649E}" srcOrd="2" destOrd="0" presId="urn:microsoft.com/office/officeart/2005/8/layout/pList1"/>
    <dgm:cxn modelId="{0FD25DA2-D87D-4C61-9896-C0BE252256B9}" type="presParOf" srcId="{B6E70BAB-1214-4742-9229-F061D1B6649E}" destId="{283E3DF0-564B-4748-A3C1-4B78EAA74362}" srcOrd="0" destOrd="0" presId="urn:microsoft.com/office/officeart/2005/8/layout/pList1"/>
    <dgm:cxn modelId="{5C3E9754-F2D4-46A0-8C41-5A70635DB94B}" type="presParOf" srcId="{B6E70BAB-1214-4742-9229-F061D1B6649E}" destId="{CD6EB2C8-B686-4C01-83B1-68290627217A}" srcOrd="1" destOrd="0" presId="urn:microsoft.com/office/officeart/2005/8/layout/pList1"/>
    <dgm:cxn modelId="{47003C78-E5A5-488E-AB01-64B3B8FC844B}" type="presParOf" srcId="{D9F9A534-B3A7-4629-B861-B56B62C8048F}" destId="{98CF42BC-9CE8-485D-8ED5-0B5A81BA624C}" srcOrd="3" destOrd="0" presId="urn:microsoft.com/office/officeart/2005/8/layout/pList1"/>
    <dgm:cxn modelId="{1CCA0376-28ED-4503-8C43-85C79AA1905C}" type="presParOf" srcId="{D9F9A534-B3A7-4629-B861-B56B62C8048F}" destId="{BE701A19-022C-42F2-90E8-6DD45B83BDE5}" srcOrd="4" destOrd="0" presId="urn:microsoft.com/office/officeart/2005/8/layout/pList1"/>
    <dgm:cxn modelId="{02963EDF-4ADE-4885-B670-DE90A61CA392}" type="presParOf" srcId="{BE701A19-022C-42F2-90E8-6DD45B83BDE5}" destId="{6D9DD956-F4BE-43A8-A618-3F0FE273D29E}" srcOrd="0" destOrd="0" presId="urn:microsoft.com/office/officeart/2005/8/layout/pList1"/>
    <dgm:cxn modelId="{231DACF8-BE0D-4626-821B-7973D926B959}" type="presParOf" srcId="{BE701A19-022C-42F2-90E8-6DD45B83BDE5}" destId="{8EA12189-6416-4E4B-B91D-5CBE439B313C}" srcOrd="1" destOrd="0" presId="urn:microsoft.com/office/officeart/2005/8/layout/pList1"/>
    <dgm:cxn modelId="{A7FD1091-274B-4BC8-B307-AAB13DE2E698}" type="presParOf" srcId="{D9F9A534-B3A7-4629-B861-B56B62C8048F}" destId="{C62F7CD6-D60B-4EBD-B480-513B723F24DF}" srcOrd="5" destOrd="0" presId="urn:microsoft.com/office/officeart/2005/8/layout/pList1"/>
    <dgm:cxn modelId="{31AD509E-BFDE-4C53-8D34-9A175ABFA839}" type="presParOf" srcId="{D9F9A534-B3A7-4629-B861-B56B62C8048F}" destId="{EA2C82D2-FB01-4699-8944-94E317E22DEE}" srcOrd="6" destOrd="0" presId="urn:microsoft.com/office/officeart/2005/8/layout/pList1"/>
    <dgm:cxn modelId="{A2B84716-3976-477A-801F-2E199472B107}" type="presParOf" srcId="{EA2C82D2-FB01-4699-8944-94E317E22DEE}" destId="{7DE2D591-F3DA-41A6-BD9B-CF5144EFDBDC}" srcOrd="0" destOrd="0" presId="urn:microsoft.com/office/officeart/2005/8/layout/pList1"/>
    <dgm:cxn modelId="{73F70B67-084D-47F1-A22B-64E5DE64A71E}" type="presParOf" srcId="{EA2C82D2-FB01-4699-8944-94E317E22DEE}" destId="{257179FB-A3CC-4628-958C-E17733B5246C}" srcOrd="1" destOrd="0" presId="urn:microsoft.com/office/officeart/2005/8/layout/pList1"/>
    <dgm:cxn modelId="{B2078B82-E08D-4DF7-97E6-C81F3B286EE2}" type="presParOf" srcId="{D9F9A534-B3A7-4629-B861-B56B62C8048F}" destId="{5F64BE66-D838-4343-B9A2-A7025664C9E7}" srcOrd="7" destOrd="0" presId="urn:microsoft.com/office/officeart/2005/8/layout/pList1"/>
    <dgm:cxn modelId="{FCD0BBF2-8BF2-4B05-9FD1-0B887E73628C}" type="presParOf" srcId="{D9F9A534-B3A7-4629-B861-B56B62C8048F}" destId="{E8EBAC7C-6C0A-4562-AE8A-DCB4A5C963AB}" srcOrd="8" destOrd="0" presId="urn:microsoft.com/office/officeart/2005/8/layout/pList1"/>
    <dgm:cxn modelId="{13F0D9CC-03F6-4832-9574-627457BA0286}" type="presParOf" srcId="{E8EBAC7C-6C0A-4562-AE8A-DCB4A5C963AB}" destId="{E4865F3F-AE62-4B2C-8572-694FAC56A5CA}" srcOrd="0" destOrd="0" presId="urn:microsoft.com/office/officeart/2005/8/layout/pList1"/>
    <dgm:cxn modelId="{1C08B810-8A79-45E0-8032-D8C62D03F655}" type="presParOf" srcId="{E8EBAC7C-6C0A-4562-AE8A-DCB4A5C963AB}" destId="{523057E2-0D16-4F74-9708-D05207CCFFEC}" srcOrd="1" destOrd="0" presId="urn:microsoft.com/office/officeart/2005/8/layout/pList1"/>
    <dgm:cxn modelId="{AFD3739D-09DB-423A-A4C1-F6D903EA884D}" type="presParOf" srcId="{D9F9A534-B3A7-4629-B861-B56B62C8048F}" destId="{7A4E19D6-AD1C-439D-9365-1E83CFC4C156}" srcOrd="9" destOrd="0" presId="urn:microsoft.com/office/officeart/2005/8/layout/pList1"/>
    <dgm:cxn modelId="{981DB4F6-4581-46A8-80E7-8E5E5FFA4138}" type="presParOf" srcId="{D9F9A534-B3A7-4629-B861-B56B62C8048F}" destId="{6D1D857E-4ECF-44D2-8C73-3E8404186795}" srcOrd="10" destOrd="0" presId="urn:microsoft.com/office/officeart/2005/8/layout/pList1"/>
    <dgm:cxn modelId="{03C1F10B-9D24-4DC9-AD08-1F2B3AAF894B}" type="presParOf" srcId="{6D1D857E-4ECF-44D2-8C73-3E8404186795}" destId="{86B3A8C2-8AA2-4513-839A-8A300601D9F8}" srcOrd="0" destOrd="0" presId="urn:microsoft.com/office/officeart/2005/8/layout/pList1"/>
    <dgm:cxn modelId="{915722BF-3B55-4314-8BCD-623A31E9BE83}" type="presParOf" srcId="{6D1D857E-4ECF-44D2-8C73-3E8404186795}" destId="{13E53CAE-C31F-446A-A6F1-27F1F20BE475}" srcOrd="1" destOrd="0" presId="urn:microsoft.com/office/officeart/2005/8/layout/pList1"/>
    <dgm:cxn modelId="{7949787B-ED4D-48BA-9894-4748A49F5B1D}" type="presParOf" srcId="{D9F9A534-B3A7-4629-B861-B56B62C8048F}" destId="{27029BE5-45AD-4963-B5BF-F2ED4B999A03}" srcOrd="11" destOrd="0" presId="urn:microsoft.com/office/officeart/2005/8/layout/pList1"/>
    <dgm:cxn modelId="{B97114D3-FD53-46FC-A0F0-09340A3E3379}" type="presParOf" srcId="{D9F9A534-B3A7-4629-B861-B56B62C8048F}" destId="{59445788-3143-46F4-A75C-6C987CEAFB4B}" srcOrd="12" destOrd="0" presId="urn:microsoft.com/office/officeart/2005/8/layout/pList1"/>
    <dgm:cxn modelId="{A798BDD6-8694-4A7F-BE03-AB1BC0EBF6F5}" type="presParOf" srcId="{59445788-3143-46F4-A75C-6C987CEAFB4B}" destId="{88321B68-FE97-42B9-A483-FE9AACE2363A}" srcOrd="0" destOrd="0" presId="urn:microsoft.com/office/officeart/2005/8/layout/pList1"/>
    <dgm:cxn modelId="{8BA963AD-1455-4398-84AF-2229238002A7}" type="presParOf" srcId="{59445788-3143-46F4-A75C-6C987CEAFB4B}" destId="{9D2AF89D-479B-4231-BA42-931921FC539E}" srcOrd="1" destOrd="0" presId="urn:microsoft.com/office/officeart/2005/8/layout/pList1"/>
    <dgm:cxn modelId="{552D08C9-7EAC-46D1-9C78-9074691CF427}" type="presParOf" srcId="{D9F9A534-B3A7-4629-B861-B56B62C8048F}" destId="{CD4895CB-1379-45D8-BDDE-6A7077F44758}" srcOrd="13" destOrd="0" presId="urn:microsoft.com/office/officeart/2005/8/layout/pList1"/>
    <dgm:cxn modelId="{C8D35E8A-5854-471F-82FE-505A13501A60}" type="presParOf" srcId="{D9F9A534-B3A7-4629-B861-B56B62C8048F}" destId="{00F32DC1-F858-43E3-B3F6-55F4183C7D63}" srcOrd="14" destOrd="0" presId="urn:microsoft.com/office/officeart/2005/8/layout/pList1"/>
    <dgm:cxn modelId="{04C681D2-44EB-4583-B7D8-393A73D3E739}" type="presParOf" srcId="{00F32DC1-F858-43E3-B3F6-55F4183C7D63}" destId="{8826FBDF-5AB1-4F5D-85CD-FC08122F8D04}" srcOrd="0" destOrd="0" presId="urn:microsoft.com/office/officeart/2005/8/layout/pList1"/>
    <dgm:cxn modelId="{EDA67263-0874-4262-BD03-F4C98A9A2718}" type="presParOf" srcId="{00F32DC1-F858-43E3-B3F6-55F4183C7D63}" destId="{D6516A8F-81C2-4C66-861C-4D856553F2DC}" srcOrd="1" destOrd="0" presId="urn:microsoft.com/office/officeart/2005/8/layout/pList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2D7C30-90FB-1748-88E3-DEE725A161D7}" type="doc">
      <dgm:prSet loTypeId="urn:microsoft.com/office/officeart/2005/8/layout/hList3" loCatId="" qsTypeId="urn:microsoft.com/office/officeart/2005/8/quickstyle/simple1" qsCatId="simple" csTypeId="urn:microsoft.com/office/officeart/2005/8/colors/colorful5" csCatId="colorful" phldr="1"/>
      <dgm:spPr/>
      <dgm:t>
        <a:bodyPr/>
        <a:lstStyle/>
        <a:p>
          <a:endParaRPr lang="en-US"/>
        </a:p>
      </dgm:t>
    </dgm:pt>
    <dgm:pt modelId="{B9A36EB7-F15A-454A-8D5E-B65E6D87E423}">
      <dgm:prSet phldrT="[Text]" custT="1"/>
      <dgm:spPr>
        <a:solidFill>
          <a:schemeClr val="accent5">
            <a:lumMod val="75000"/>
          </a:schemeClr>
        </a:solidFill>
      </dgm:spPr>
      <dgm:t>
        <a:bodyPr/>
        <a:lstStyle/>
        <a:p>
          <a:r>
            <a:rPr lang="zh-CN" altLang="en-US" sz="1800" dirty="0">
              <a:latin typeface="微软雅黑" panose="020B0503020204020204" pitchFamily="34" charset="-122"/>
              <a:ea typeface="微软雅黑" panose="020B0503020204020204" pitchFamily="34" charset="-122"/>
            </a:rPr>
            <a:t>现有知识产权</a:t>
          </a:r>
          <a:endParaRPr lang="en-US" sz="1800" dirty="0">
            <a:latin typeface="微软雅黑" panose="020B0503020204020204" pitchFamily="34" charset="-122"/>
            <a:ea typeface="微软雅黑" panose="020B0503020204020204" pitchFamily="34" charset="-122"/>
          </a:endParaRPr>
        </a:p>
      </dgm:t>
    </dgm:pt>
    <dgm:pt modelId="{0B6F5528-FB80-E746-AB13-99A264963BCA}" type="parTrans" cxnId="{49691C7E-241C-9347-A245-273678290C03}">
      <dgm:prSet/>
      <dgm:spPr/>
      <dgm:t>
        <a:bodyPr/>
        <a:lstStyle/>
        <a:p>
          <a:endParaRPr lang="en-US"/>
        </a:p>
      </dgm:t>
    </dgm:pt>
    <dgm:pt modelId="{48DE7EBF-E4AC-174C-B1E8-40CC1D7249B4}" type="sibTrans" cxnId="{49691C7E-241C-9347-A245-273678290C03}">
      <dgm:prSet/>
      <dgm:spPr/>
      <dgm:t>
        <a:bodyPr/>
        <a:lstStyle/>
        <a:p>
          <a:endParaRPr lang="en-US"/>
        </a:p>
      </dgm:t>
    </dgm:pt>
    <dgm:pt modelId="{2B017697-5D43-0C4D-8639-8B10B1594F10}">
      <dgm:prSet phldrT="[Text]" custT="1"/>
      <dgm:spPr>
        <a:solidFill>
          <a:schemeClr val="accent5">
            <a:lumMod val="75000"/>
          </a:schemeClr>
        </a:solidFill>
      </dgm:spPr>
      <dgm:t>
        <a:bodyPr/>
        <a:lstStyle/>
        <a:p>
          <a:pPr algn="ctr"/>
          <a:r>
            <a:rPr lang="zh-CN" altLang="en-US" sz="1200" b="0" dirty="0">
              <a:latin typeface="微软雅黑" pitchFamily="34" charset="-122"/>
              <a:ea typeface="微软雅黑" pitchFamily="34" charset="-122"/>
            </a:rPr>
            <a:t>发明专利：一种数据手套、数据手套系统、校正方法及存储介质</a:t>
          </a:r>
        </a:p>
        <a:p>
          <a:pPr algn="l"/>
          <a:r>
            <a:rPr lang="zh-CN" altLang="en-US" sz="1200" b="0" dirty="0">
              <a:latin typeface="微软雅黑" pitchFamily="34" charset="-122"/>
              <a:ea typeface="微软雅黑" pitchFamily="34" charset="-122"/>
            </a:rPr>
            <a:t>专利号：</a:t>
          </a:r>
          <a:r>
            <a:rPr lang="en-US" sz="1200" dirty="0">
              <a:latin typeface="微软雅黑" panose="020B0503020204020204" pitchFamily="34" charset="-122"/>
              <a:ea typeface="微软雅黑" panose="020B0503020204020204" pitchFamily="34" charset="-122"/>
            </a:rPr>
            <a:t>201910399322.0</a:t>
          </a:r>
          <a:endParaRPr lang="en-US" sz="1200" b="0" dirty="0">
            <a:latin typeface="微软雅黑" panose="020B0503020204020204" pitchFamily="34" charset="-122"/>
            <a:ea typeface="微软雅黑" panose="020B0503020204020204" pitchFamily="34" charset="-122"/>
          </a:endParaRPr>
        </a:p>
      </dgm:t>
    </dgm:pt>
    <dgm:pt modelId="{305D736E-2E6F-1242-B9AC-C95E7EEEF8BD}" type="parTrans" cxnId="{6B26A3CE-B7C4-9549-A2D1-039252803D5E}">
      <dgm:prSet/>
      <dgm:spPr/>
      <dgm:t>
        <a:bodyPr/>
        <a:lstStyle/>
        <a:p>
          <a:endParaRPr lang="en-US"/>
        </a:p>
      </dgm:t>
    </dgm:pt>
    <dgm:pt modelId="{6C1B76DB-AAA8-6241-9A46-C5607AA189DB}" type="sibTrans" cxnId="{6B26A3CE-B7C4-9549-A2D1-039252803D5E}">
      <dgm:prSet/>
      <dgm:spPr/>
      <dgm:t>
        <a:bodyPr/>
        <a:lstStyle/>
        <a:p>
          <a:endParaRPr lang="en-US"/>
        </a:p>
      </dgm:t>
    </dgm:pt>
    <dgm:pt modelId="{50CCF82C-BC65-3F45-B9DA-7B690B9222B7}" type="pres">
      <dgm:prSet presAssocID="{452D7C30-90FB-1748-88E3-DEE725A161D7}" presName="composite" presStyleCnt="0">
        <dgm:presLayoutVars>
          <dgm:chMax val="1"/>
          <dgm:dir/>
          <dgm:resizeHandles val="exact"/>
        </dgm:presLayoutVars>
      </dgm:prSet>
      <dgm:spPr/>
    </dgm:pt>
    <dgm:pt modelId="{DFB0DF60-CCBF-8144-BAA4-97F4DCBBB0C9}" type="pres">
      <dgm:prSet presAssocID="{B9A36EB7-F15A-454A-8D5E-B65E6D87E423}" presName="roof" presStyleLbl="dkBgShp" presStyleIdx="0" presStyleCnt="2"/>
      <dgm:spPr/>
    </dgm:pt>
    <dgm:pt modelId="{B1E37FA6-B6F5-1E4B-8C3C-5CF64DC090C8}" type="pres">
      <dgm:prSet presAssocID="{B9A36EB7-F15A-454A-8D5E-B65E6D87E423}" presName="pillars" presStyleCnt="0"/>
      <dgm:spPr/>
    </dgm:pt>
    <dgm:pt modelId="{01E68E73-7944-F443-9110-A8CBFE8F7B2E}" type="pres">
      <dgm:prSet presAssocID="{B9A36EB7-F15A-454A-8D5E-B65E6D87E423}" presName="pillar1" presStyleLbl="node1" presStyleIdx="0" presStyleCnt="1">
        <dgm:presLayoutVars>
          <dgm:bulletEnabled val="1"/>
        </dgm:presLayoutVars>
      </dgm:prSet>
      <dgm:spPr/>
    </dgm:pt>
    <dgm:pt modelId="{83C6CB1A-E717-784D-AE77-EABC91C88FCA}" type="pres">
      <dgm:prSet presAssocID="{B9A36EB7-F15A-454A-8D5E-B65E6D87E423}" presName="base" presStyleLbl="dkBgShp" presStyleIdx="1" presStyleCnt="2"/>
      <dgm:spPr>
        <a:solidFill>
          <a:schemeClr val="accent5">
            <a:lumMod val="75000"/>
          </a:schemeClr>
        </a:solidFill>
      </dgm:spPr>
    </dgm:pt>
  </dgm:ptLst>
  <dgm:cxnLst>
    <dgm:cxn modelId="{2FC0CB27-FB6F-41A2-87C8-F83D1810BDBE}" type="presOf" srcId="{452D7C30-90FB-1748-88E3-DEE725A161D7}" destId="{50CCF82C-BC65-3F45-B9DA-7B690B9222B7}" srcOrd="0" destOrd="0" presId="urn:microsoft.com/office/officeart/2005/8/layout/hList3"/>
    <dgm:cxn modelId="{8BFCAA42-8FC2-45A2-8520-6021C2EF7E60}" type="presOf" srcId="{2B017697-5D43-0C4D-8639-8B10B1594F10}" destId="{01E68E73-7944-F443-9110-A8CBFE8F7B2E}" srcOrd="0" destOrd="0" presId="urn:microsoft.com/office/officeart/2005/8/layout/hList3"/>
    <dgm:cxn modelId="{49691C7E-241C-9347-A245-273678290C03}" srcId="{452D7C30-90FB-1748-88E3-DEE725A161D7}" destId="{B9A36EB7-F15A-454A-8D5E-B65E6D87E423}" srcOrd="0" destOrd="0" parTransId="{0B6F5528-FB80-E746-AB13-99A264963BCA}" sibTransId="{48DE7EBF-E4AC-174C-B1E8-40CC1D7249B4}"/>
    <dgm:cxn modelId="{0991A6A4-949D-4F7A-8771-DFE4490671DF}" type="presOf" srcId="{B9A36EB7-F15A-454A-8D5E-B65E6D87E423}" destId="{DFB0DF60-CCBF-8144-BAA4-97F4DCBBB0C9}" srcOrd="0" destOrd="0" presId="urn:microsoft.com/office/officeart/2005/8/layout/hList3"/>
    <dgm:cxn modelId="{6B26A3CE-B7C4-9549-A2D1-039252803D5E}" srcId="{B9A36EB7-F15A-454A-8D5E-B65E6D87E423}" destId="{2B017697-5D43-0C4D-8639-8B10B1594F10}" srcOrd="0" destOrd="0" parTransId="{305D736E-2E6F-1242-B9AC-C95E7EEEF8BD}" sibTransId="{6C1B76DB-AAA8-6241-9A46-C5607AA189DB}"/>
    <dgm:cxn modelId="{19C360F1-BF96-44AD-9BFE-FF01D99122EA}" type="presParOf" srcId="{50CCF82C-BC65-3F45-B9DA-7B690B9222B7}" destId="{DFB0DF60-CCBF-8144-BAA4-97F4DCBBB0C9}" srcOrd="0" destOrd="0" presId="urn:microsoft.com/office/officeart/2005/8/layout/hList3"/>
    <dgm:cxn modelId="{75803815-2813-4503-911D-3D49117285B9}" type="presParOf" srcId="{50CCF82C-BC65-3F45-B9DA-7B690B9222B7}" destId="{B1E37FA6-B6F5-1E4B-8C3C-5CF64DC090C8}" srcOrd="1" destOrd="0" presId="urn:microsoft.com/office/officeart/2005/8/layout/hList3"/>
    <dgm:cxn modelId="{B9EB73E7-33AB-4976-914C-5AFB3C8CFBE5}" type="presParOf" srcId="{B1E37FA6-B6F5-1E4B-8C3C-5CF64DC090C8}" destId="{01E68E73-7944-F443-9110-A8CBFE8F7B2E}" srcOrd="0" destOrd="0" presId="urn:microsoft.com/office/officeart/2005/8/layout/hList3"/>
    <dgm:cxn modelId="{EA374E3A-647F-4E9D-9D09-D9D19F87F853}" type="presParOf" srcId="{50CCF82C-BC65-3F45-B9DA-7B690B9222B7}" destId="{83C6CB1A-E717-784D-AE77-EABC91C88FCA}"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2D7C30-90FB-1748-88E3-DEE725A161D7}" type="doc">
      <dgm:prSet loTypeId="urn:microsoft.com/office/officeart/2005/8/layout/hList3" loCatId="" qsTypeId="urn:microsoft.com/office/officeart/2005/8/quickstyle/simple1" qsCatId="simple" csTypeId="urn:microsoft.com/office/officeart/2005/8/colors/accent1_2" csCatId="accent1" phldr="1"/>
      <dgm:spPr/>
      <dgm:t>
        <a:bodyPr/>
        <a:lstStyle/>
        <a:p>
          <a:endParaRPr lang="en-US"/>
        </a:p>
      </dgm:t>
    </dgm:pt>
    <dgm:pt modelId="{B9A36EB7-F15A-454A-8D5E-B65E6D87E423}">
      <dgm:prSet phldrT="[Text]" custT="1"/>
      <dgm:spPr>
        <a:solidFill>
          <a:srgbClr val="3586CB"/>
        </a:solidFill>
      </dgm:spPr>
      <dgm:t>
        <a:bodyPr/>
        <a:lstStyle/>
        <a:p>
          <a:r>
            <a:rPr lang="zh-CN" altLang="en-US" sz="1800" dirty="0">
              <a:latin typeface="微软雅黑" panose="020B0503020204020204" pitchFamily="34" charset="-122"/>
              <a:ea typeface="微软雅黑" panose="020B0503020204020204" pitchFamily="34" charset="-122"/>
            </a:rPr>
            <a:t>未来知识产权布局</a:t>
          </a:r>
          <a:endParaRPr lang="en-US" sz="1800" dirty="0">
            <a:latin typeface="微软雅黑" panose="020B0503020204020204" pitchFamily="34" charset="-122"/>
            <a:ea typeface="微软雅黑" panose="020B0503020204020204" pitchFamily="34" charset="-122"/>
          </a:endParaRPr>
        </a:p>
      </dgm:t>
    </dgm:pt>
    <dgm:pt modelId="{0B6F5528-FB80-E746-AB13-99A264963BCA}" type="parTrans" cxnId="{49691C7E-241C-9347-A245-273678290C03}">
      <dgm:prSet/>
      <dgm:spPr/>
      <dgm:t>
        <a:bodyPr/>
        <a:lstStyle/>
        <a:p>
          <a:endParaRPr lang="en-US"/>
        </a:p>
      </dgm:t>
    </dgm:pt>
    <dgm:pt modelId="{48DE7EBF-E4AC-174C-B1E8-40CC1D7249B4}" type="sibTrans" cxnId="{49691C7E-241C-9347-A245-273678290C03}">
      <dgm:prSet/>
      <dgm:spPr/>
      <dgm:t>
        <a:bodyPr/>
        <a:lstStyle/>
        <a:p>
          <a:endParaRPr lang="en-US"/>
        </a:p>
      </dgm:t>
    </dgm:pt>
    <dgm:pt modelId="{2B017697-5D43-0C4D-8639-8B10B1594F10}">
      <dgm:prSet phldrT="[Text]" custT="1"/>
      <dgm:spPr>
        <a:solidFill>
          <a:srgbClr val="3586CB"/>
        </a:solidFill>
      </dgm:spPr>
      <dgm:t>
        <a:bodyPr/>
        <a:lstStyle/>
        <a:p>
          <a:r>
            <a:rPr lang="zh-CN" altLang="en-US" sz="1200" b="0" dirty="0">
              <a:latin typeface="微软雅黑" panose="020B0503020204020204" pitchFamily="34" charset="-122"/>
              <a:ea typeface="微软雅黑" panose="020B0503020204020204" pitchFamily="34" charset="-122"/>
            </a:rPr>
            <a:t>数据手套软件算法专利</a:t>
          </a:r>
          <a:endParaRPr lang="en-US" sz="1200" b="0" dirty="0">
            <a:latin typeface="微软雅黑" panose="020B0503020204020204" pitchFamily="34" charset="-122"/>
            <a:ea typeface="微软雅黑" panose="020B0503020204020204" pitchFamily="34" charset="-122"/>
          </a:endParaRPr>
        </a:p>
      </dgm:t>
    </dgm:pt>
    <dgm:pt modelId="{305D736E-2E6F-1242-B9AC-C95E7EEEF8BD}" type="parTrans" cxnId="{6B26A3CE-B7C4-9549-A2D1-039252803D5E}">
      <dgm:prSet/>
      <dgm:spPr/>
      <dgm:t>
        <a:bodyPr/>
        <a:lstStyle/>
        <a:p>
          <a:endParaRPr lang="en-US"/>
        </a:p>
      </dgm:t>
    </dgm:pt>
    <dgm:pt modelId="{6C1B76DB-AAA8-6241-9A46-C5607AA189DB}" type="sibTrans" cxnId="{6B26A3CE-B7C4-9549-A2D1-039252803D5E}">
      <dgm:prSet/>
      <dgm:spPr/>
      <dgm:t>
        <a:bodyPr/>
        <a:lstStyle/>
        <a:p>
          <a:endParaRPr lang="en-US"/>
        </a:p>
      </dgm:t>
    </dgm:pt>
    <dgm:pt modelId="{D2B3819D-5EA6-2347-B911-11B7DC0BA0A1}">
      <dgm:prSet phldrT="[Text]" custT="1"/>
      <dgm:spPr>
        <a:solidFill>
          <a:srgbClr val="3586CB"/>
        </a:solidFill>
      </dgm:spPr>
      <dgm:t>
        <a:bodyPr/>
        <a:lstStyle/>
        <a:p>
          <a:r>
            <a:rPr lang="zh-CN" altLang="en-US" sz="1200" b="0" dirty="0">
              <a:latin typeface="微软雅黑" panose="020B0503020204020204" pitchFamily="34" charset="-122"/>
              <a:ea typeface="微软雅黑" panose="020B0503020204020204" pitchFamily="34" charset="-122"/>
            </a:rPr>
            <a:t>交互设备相关：全身动捕软硬件专利</a:t>
          </a:r>
          <a:endParaRPr lang="en-US" sz="1200" b="0" dirty="0">
            <a:latin typeface="微软雅黑" panose="020B0503020204020204" pitchFamily="34" charset="-122"/>
            <a:ea typeface="微软雅黑" panose="020B0503020204020204" pitchFamily="34" charset="-122"/>
          </a:endParaRPr>
        </a:p>
      </dgm:t>
    </dgm:pt>
    <dgm:pt modelId="{49AF6880-94C1-DB4E-A5D2-683B4890464E}" type="parTrans" cxnId="{C40834C9-1715-FC48-AFFC-CAF410C34C9F}">
      <dgm:prSet/>
      <dgm:spPr/>
      <dgm:t>
        <a:bodyPr/>
        <a:lstStyle/>
        <a:p>
          <a:endParaRPr lang="en-US"/>
        </a:p>
      </dgm:t>
    </dgm:pt>
    <dgm:pt modelId="{C402FE74-9A28-684F-8B09-730FF1DCE3D4}" type="sibTrans" cxnId="{C40834C9-1715-FC48-AFFC-CAF410C34C9F}">
      <dgm:prSet/>
      <dgm:spPr/>
      <dgm:t>
        <a:bodyPr/>
        <a:lstStyle/>
        <a:p>
          <a:endParaRPr lang="en-US"/>
        </a:p>
      </dgm:t>
    </dgm:pt>
    <dgm:pt modelId="{CFADD8C1-1B4C-B14B-83FE-20B294CFFCB1}">
      <dgm:prSet phldrT="[Text]" custT="1"/>
      <dgm:spPr>
        <a:solidFill>
          <a:srgbClr val="3586CB"/>
        </a:solidFill>
      </dgm:spPr>
      <dgm:t>
        <a:bodyPr/>
        <a:lstStyle/>
        <a:p>
          <a:r>
            <a:rPr lang="zh-CN" altLang="en-US" sz="1200" b="0" dirty="0">
              <a:latin typeface="微软雅黑" panose="020B0503020204020204" pitchFamily="34" charset="-122"/>
              <a:ea typeface="微软雅黑" panose="020B0503020204020204" pitchFamily="34" charset="-122"/>
            </a:rPr>
            <a:t>数据手套外观、结构专利</a:t>
          </a:r>
          <a:endParaRPr lang="en-US" sz="1200" b="0" dirty="0">
            <a:latin typeface="微软雅黑" panose="020B0503020204020204" pitchFamily="34" charset="-122"/>
            <a:ea typeface="微软雅黑" panose="020B0503020204020204" pitchFamily="34" charset="-122"/>
          </a:endParaRPr>
        </a:p>
      </dgm:t>
    </dgm:pt>
    <dgm:pt modelId="{A1C2C319-C9C9-1742-B376-F9895379A211}" type="parTrans" cxnId="{F6D2FA16-6935-4C4D-94C7-CFD84DEE2983}">
      <dgm:prSet/>
      <dgm:spPr/>
      <dgm:t>
        <a:bodyPr/>
        <a:lstStyle/>
        <a:p>
          <a:endParaRPr lang="en-US"/>
        </a:p>
      </dgm:t>
    </dgm:pt>
    <dgm:pt modelId="{26CB2E03-8061-A44E-9FD9-FBAB65012868}" type="sibTrans" cxnId="{F6D2FA16-6935-4C4D-94C7-CFD84DEE2983}">
      <dgm:prSet/>
      <dgm:spPr/>
      <dgm:t>
        <a:bodyPr/>
        <a:lstStyle/>
        <a:p>
          <a:endParaRPr lang="en-US"/>
        </a:p>
      </dgm:t>
    </dgm:pt>
    <dgm:pt modelId="{50CCF82C-BC65-3F45-B9DA-7B690B9222B7}" type="pres">
      <dgm:prSet presAssocID="{452D7C30-90FB-1748-88E3-DEE725A161D7}" presName="composite" presStyleCnt="0">
        <dgm:presLayoutVars>
          <dgm:chMax val="1"/>
          <dgm:dir/>
          <dgm:resizeHandles val="exact"/>
        </dgm:presLayoutVars>
      </dgm:prSet>
      <dgm:spPr/>
    </dgm:pt>
    <dgm:pt modelId="{DFB0DF60-CCBF-8144-BAA4-97F4DCBBB0C9}" type="pres">
      <dgm:prSet presAssocID="{B9A36EB7-F15A-454A-8D5E-B65E6D87E423}" presName="roof" presStyleLbl="dkBgShp" presStyleIdx="0" presStyleCnt="2"/>
      <dgm:spPr/>
    </dgm:pt>
    <dgm:pt modelId="{B1E37FA6-B6F5-1E4B-8C3C-5CF64DC090C8}" type="pres">
      <dgm:prSet presAssocID="{B9A36EB7-F15A-454A-8D5E-B65E6D87E423}" presName="pillars" presStyleCnt="0"/>
      <dgm:spPr/>
    </dgm:pt>
    <dgm:pt modelId="{01E68E73-7944-F443-9110-A8CBFE8F7B2E}" type="pres">
      <dgm:prSet presAssocID="{B9A36EB7-F15A-454A-8D5E-B65E6D87E423}" presName="pillar1" presStyleLbl="node1" presStyleIdx="0" presStyleCnt="3">
        <dgm:presLayoutVars>
          <dgm:bulletEnabled val="1"/>
        </dgm:presLayoutVars>
      </dgm:prSet>
      <dgm:spPr/>
    </dgm:pt>
    <dgm:pt modelId="{5A137DAB-B02A-7D46-AE21-6E748E1D5EC9}" type="pres">
      <dgm:prSet presAssocID="{CFADD8C1-1B4C-B14B-83FE-20B294CFFCB1}" presName="pillarX" presStyleLbl="node1" presStyleIdx="1" presStyleCnt="3">
        <dgm:presLayoutVars>
          <dgm:bulletEnabled val="1"/>
        </dgm:presLayoutVars>
      </dgm:prSet>
      <dgm:spPr/>
    </dgm:pt>
    <dgm:pt modelId="{74F4422B-CDA2-8940-A918-6E25036FE2FD}" type="pres">
      <dgm:prSet presAssocID="{D2B3819D-5EA6-2347-B911-11B7DC0BA0A1}" presName="pillarX" presStyleLbl="node1" presStyleIdx="2" presStyleCnt="3">
        <dgm:presLayoutVars>
          <dgm:bulletEnabled val="1"/>
        </dgm:presLayoutVars>
      </dgm:prSet>
      <dgm:spPr/>
    </dgm:pt>
    <dgm:pt modelId="{83C6CB1A-E717-784D-AE77-EABC91C88FCA}" type="pres">
      <dgm:prSet presAssocID="{B9A36EB7-F15A-454A-8D5E-B65E6D87E423}" presName="base" presStyleLbl="dkBgShp" presStyleIdx="1" presStyleCnt="2"/>
      <dgm:spPr>
        <a:solidFill>
          <a:srgbClr val="3586CB"/>
        </a:solidFill>
      </dgm:spPr>
    </dgm:pt>
  </dgm:ptLst>
  <dgm:cxnLst>
    <dgm:cxn modelId="{C5331003-24F2-4DCA-916E-7C3079F90678}" type="presOf" srcId="{B9A36EB7-F15A-454A-8D5E-B65E6D87E423}" destId="{DFB0DF60-CCBF-8144-BAA4-97F4DCBBB0C9}" srcOrd="0" destOrd="0" presId="urn:microsoft.com/office/officeart/2005/8/layout/hList3"/>
    <dgm:cxn modelId="{F6D2FA16-6935-4C4D-94C7-CFD84DEE2983}" srcId="{B9A36EB7-F15A-454A-8D5E-B65E6D87E423}" destId="{CFADD8C1-1B4C-B14B-83FE-20B294CFFCB1}" srcOrd="1" destOrd="0" parTransId="{A1C2C319-C9C9-1742-B376-F9895379A211}" sibTransId="{26CB2E03-8061-A44E-9FD9-FBAB65012868}"/>
    <dgm:cxn modelId="{3C673D2B-1C5A-46A7-BE51-5B976E70034C}" type="presOf" srcId="{D2B3819D-5EA6-2347-B911-11B7DC0BA0A1}" destId="{74F4422B-CDA2-8940-A918-6E25036FE2FD}" srcOrd="0" destOrd="0" presId="urn:microsoft.com/office/officeart/2005/8/layout/hList3"/>
    <dgm:cxn modelId="{68689B54-7E26-48EB-A467-E05EBCC1E107}" type="presOf" srcId="{2B017697-5D43-0C4D-8639-8B10B1594F10}" destId="{01E68E73-7944-F443-9110-A8CBFE8F7B2E}" srcOrd="0" destOrd="0" presId="urn:microsoft.com/office/officeart/2005/8/layout/hList3"/>
    <dgm:cxn modelId="{691B8179-C589-44D4-9EEF-D9EAD78DC1CA}" type="presOf" srcId="{452D7C30-90FB-1748-88E3-DEE725A161D7}" destId="{50CCF82C-BC65-3F45-B9DA-7B690B9222B7}" srcOrd="0" destOrd="0" presId="urn:microsoft.com/office/officeart/2005/8/layout/hList3"/>
    <dgm:cxn modelId="{49691C7E-241C-9347-A245-273678290C03}" srcId="{452D7C30-90FB-1748-88E3-DEE725A161D7}" destId="{B9A36EB7-F15A-454A-8D5E-B65E6D87E423}" srcOrd="0" destOrd="0" parTransId="{0B6F5528-FB80-E746-AB13-99A264963BCA}" sibTransId="{48DE7EBF-E4AC-174C-B1E8-40CC1D7249B4}"/>
    <dgm:cxn modelId="{C40834C9-1715-FC48-AFFC-CAF410C34C9F}" srcId="{B9A36EB7-F15A-454A-8D5E-B65E6D87E423}" destId="{D2B3819D-5EA6-2347-B911-11B7DC0BA0A1}" srcOrd="2" destOrd="0" parTransId="{49AF6880-94C1-DB4E-A5D2-683B4890464E}" sibTransId="{C402FE74-9A28-684F-8B09-730FF1DCE3D4}"/>
    <dgm:cxn modelId="{6B26A3CE-B7C4-9549-A2D1-039252803D5E}" srcId="{B9A36EB7-F15A-454A-8D5E-B65E6D87E423}" destId="{2B017697-5D43-0C4D-8639-8B10B1594F10}" srcOrd="0" destOrd="0" parTransId="{305D736E-2E6F-1242-B9AC-C95E7EEEF8BD}" sibTransId="{6C1B76DB-AAA8-6241-9A46-C5607AA189DB}"/>
    <dgm:cxn modelId="{BC3F61F1-AB9E-466D-AC3F-C932B444354E}" type="presOf" srcId="{CFADD8C1-1B4C-B14B-83FE-20B294CFFCB1}" destId="{5A137DAB-B02A-7D46-AE21-6E748E1D5EC9}" srcOrd="0" destOrd="0" presId="urn:microsoft.com/office/officeart/2005/8/layout/hList3"/>
    <dgm:cxn modelId="{7778CBA2-252A-401E-A801-122AFA3C0423}" type="presParOf" srcId="{50CCF82C-BC65-3F45-B9DA-7B690B9222B7}" destId="{DFB0DF60-CCBF-8144-BAA4-97F4DCBBB0C9}" srcOrd="0" destOrd="0" presId="urn:microsoft.com/office/officeart/2005/8/layout/hList3"/>
    <dgm:cxn modelId="{E7AD0E1F-53DE-4BEA-8384-A781238CD030}" type="presParOf" srcId="{50CCF82C-BC65-3F45-B9DA-7B690B9222B7}" destId="{B1E37FA6-B6F5-1E4B-8C3C-5CF64DC090C8}" srcOrd="1" destOrd="0" presId="urn:microsoft.com/office/officeart/2005/8/layout/hList3"/>
    <dgm:cxn modelId="{C7AA5C85-F7A3-4939-A480-BCEF14B79C6C}" type="presParOf" srcId="{B1E37FA6-B6F5-1E4B-8C3C-5CF64DC090C8}" destId="{01E68E73-7944-F443-9110-A8CBFE8F7B2E}" srcOrd="0" destOrd="0" presId="urn:microsoft.com/office/officeart/2005/8/layout/hList3"/>
    <dgm:cxn modelId="{6BBBB711-3407-460C-84CC-468065F26A8E}" type="presParOf" srcId="{B1E37FA6-B6F5-1E4B-8C3C-5CF64DC090C8}" destId="{5A137DAB-B02A-7D46-AE21-6E748E1D5EC9}" srcOrd="1" destOrd="0" presId="urn:microsoft.com/office/officeart/2005/8/layout/hList3"/>
    <dgm:cxn modelId="{1F8AD80A-CEC2-4FD6-AD47-C59BCC913F9C}" type="presParOf" srcId="{B1E37FA6-B6F5-1E4B-8C3C-5CF64DC090C8}" destId="{74F4422B-CDA2-8940-A918-6E25036FE2FD}" srcOrd="2" destOrd="0" presId="urn:microsoft.com/office/officeart/2005/8/layout/hList3"/>
    <dgm:cxn modelId="{D58E13E9-80C4-4C41-AFBD-00F6BC61EE28}" type="presParOf" srcId="{50CCF82C-BC65-3F45-B9DA-7B690B9222B7}" destId="{83C6CB1A-E717-784D-AE77-EABC91C88FCA}" srcOrd="2" destOrd="0" presId="urn:microsoft.com/office/officeart/2005/8/layout/h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B0848-6B93-43A2-8511-06CB5E71C859}">
      <dsp:nvSpPr>
        <dsp:cNvPr id="0" name=""/>
        <dsp:cNvSpPr/>
      </dsp:nvSpPr>
      <dsp:spPr>
        <a:xfrm>
          <a:off x="226638" y="619"/>
          <a:ext cx="1481724" cy="102090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000" b="-5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304F7196-F438-4AE1-B414-E3CC91773FE3}">
      <dsp:nvSpPr>
        <dsp:cNvPr id="0" name=""/>
        <dsp:cNvSpPr/>
      </dsp:nvSpPr>
      <dsp:spPr>
        <a:xfrm>
          <a:off x="239678" y="1021527"/>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影视制作、动漫制作、游戏制作</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239678" y="1021527"/>
        <a:ext cx="1481724" cy="549719"/>
      </dsp:txXfrm>
    </dsp:sp>
    <dsp:sp modelId="{283E3DF0-564B-4748-A3C1-4B78EAA74362}">
      <dsp:nvSpPr>
        <dsp:cNvPr id="0" name=""/>
        <dsp:cNvSpPr/>
      </dsp:nvSpPr>
      <dsp:spPr>
        <a:xfrm>
          <a:off x="2105542" y="0"/>
          <a:ext cx="1481724" cy="102090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CD6EB2C8-B686-4C01-83B1-68290627217A}">
      <dsp:nvSpPr>
        <dsp:cNvPr id="0" name=""/>
        <dsp:cNvSpPr/>
      </dsp:nvSpPr>
      <dsp:spPr>
        <a:xfrm>
          <a:off x="2087524" y="1028058"/>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聋人手语市场</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2087524" y="1028058"/>
        <a:ext cx="1481724" cy="549719"/>
      </dsp:txXfrm>
    </dsp:sp>
    <dsp:sp modelId="{6D9DD956-F4BE-43A8-A618-3F0FE273D29E}">
      <dsp:nvSpPr>
        <dsp:cNvPr id="0" name=""/>
        <dsp:cNvSpPr/>
      </dsp:nvSpPr>
      <dsp:spPr>
        <a:xfrm>
          <a:off x="3966368" y="0"/>
          <a:ext cx="1481724" cy="1020907"/>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8EA12189-6416-4E4B-B91D-5CBE439B313C}">
      <dsp:nvSpPr>
        <dsp:cNvPr id="0" name=""/>
        <dsp:cNvSpPr/>
      </dsp:nvSpPr>
      <dsp:spPr>
        <a:xfrm>
          <a:off x="3990209" y="1034588"/>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虚拟现实交互体验、  游戏互动</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3990209" y="1034588"/>
        <a:ext cx="1481724" cy="549719"/>
      </dsp:txXfrm>
    </dsp:sp>
    <dsp:sp modelId="{7DE2D591-F3DA-41A6-BD9B-CF5144EFDBDC}">
      <dsp:nvSpPr>
        <dsp:cNvPr id="0" name=""/>
        <dsp:cNvSpPr/>
      </dsp:nvSpPr>
      <dsp:spPr>
        <a:xfrm>
          <a:off x="5838144" y="0"/>
          <a:ext cx="1481724" cy="102090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2000" r="-12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257179FB-A3CC-4628-958C-E17733B5246C}">
      <dsp:nvSpPr>
        <dsp:cNvPr id="0" name=""/>
        <dsp:cNvSpPr/>
      </dsp:nvSpPr>
      <dsp:spPr>
        <a:xfrm>
          <a:off x="5815948" y="1047089"/>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模拟仿真演练</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5815948" y="1047089"/>
        <a:ext cx="1481724" cy="549719"/>
      </dsp:txXfrm>
    </dsp:sp>
    <dsp:sp modelId="{E4865F3F-AE62-4B2C-8572-694FAC56A5CA}">
      <dsp:nvSpPr>
        <dsp:cNvPr id="0" name=""/>
        <dsp:cNvSpPr/>
      </dsp:nvSpPr>
      <dsp:spPr>
        <a:xfrm>
          <a:off x="203361" y="1719419"/>
          <a:ext cx="1481724" cy="1020907"/>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5000" r="-5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523057E2-0D16-4F74-9708-D05207CCFFEC}">
      <dsp:nvSpPr>
        <dsp:cNvPr id="0" name=""/>
        <dsp:cNvSpPr/>
      </dsp:nvSpPr>
      <dsp:spPr>
        <a:xfrm>
          <a:off x="227098" y="2740947"/>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虚拟偶像、虚拟主播</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227098" y="2740947"/>
        <a:ext cx="1481724" cy="549719"/>
      </dsp:txXfrm>
    </dsp:sp>
    <dsp:sp modelId="{86B3A8C2-8AA2-4513-839A-8A300601D9F8}">
      <dsp:nvSpPr>
        <dsp:cNvPr id="0" name=""/>
        <dsp:cNvSpPr/>
      </dsp:nvSpPr>
      <dsp:spPr>
        <a:xfrm>
          <a:off x="2104090" y="1719429"/>
          <a:ext cx="1481724" cy="1020907"/>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2000" r="-12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13E53CAE-C31F-446A-A6F1-27F1F20BE475}">
      <dsp:nvSpPr>
        <dsp:cNvPr id="0" name=""/>
        <dsp:cNvSpPr/>
      </dsp:nvSpPr>
      <dsp:spPr>
        <a:xfrm>
          <a:off x="2077967" y="2740947"/>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医疗健康虚拟体验</a:t>
          </a:r>
        </a:p>
      </dsp:txBody>
      <dsp:txXfrm>
        <a:off x="2077967" y="2740947"/>
        <a:ext cx="1481724" cy="549719"/>
      </dsp:txXfrm>
    </dsp:sp>
    <dsp:sp modelId="{88321B68-FE97-42B9-A483-FE9AACE2363A}">
      <dsp:nvSpPr>
        <dsp:cNvPr id="0" name=""/>
        <dsp:cNvSpPr/>
      </dsp:nvSpPr>
      <dsp:spPr>
        <a:xfrm>
          <a:off x="3959997" y="1719419"/>
          <a:ext cx="1481724" cy="1020907"/>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9D2AF89D-479B-4231-BA42-931921FC539E}">
      <dsp:nvSpPr>
        <dsp:cNvPr id="0" name=""/>
        <dsp:cNvSpPr/>
      </dsp:nvSpPr>
      <dsp:spPr>
        <a:xfrm>
          <a:off x="3959997" y="2731422"/>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工业测量和设计</a:t>
          </a:r>
          <a:endParaRPr lang="en-US" altLang="zh-CN" sz="1000" b="1" kern="1200" dirty="0">
            <a:solidFill>
              <a:schemeClr val="tx1">
                <a:lumMod val="65000"/>
                <a:lumOff val="35000"/>
              </a:schemeClr>
            </a:solidFill>
            <a:latin typeface="微软雅黑" panose="020B0503020204020204" pitchFamily="34" charset="-122"/>
            <a:ea typeface="微软雅黑" panose="020B0503020204020204" pitchFamily="34" charset="-122"/>
          </a:endParaRPr>
        </a:p>
      </dsp:txBody>
      <dsp:txXfrm>
        <a:off x="3959997" y="2731422"/>
        <a:ext cx="1481724" cy="549719"/>
      </dsp:txXfrm>
    </dsp:sp>
    <dsp:sp modelId="{8826FBDF-5AB1-4F5D-85CD-FC08122F8D04}">
      <dsp:nvSpPr>
        <dsp:cNvPr id="0" name=""/>
        <dsp:cNvSpPr/>
      </dsp:nvSpPr>
      <dsp:spPr>
        <a:xfrm>
          <a:off x="5842026" y="1719419"/>
          <a:ext cx="1481724" cy="1020907"/>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a:ln w="19050" cap="flat" cmpd="sng" algn="ctr">
          <a:solidFill>
            <a:srgbClr val="3586CB"/>
          </a:solidFill>
          <a:prstDash val="solid"/>
        </a:ln>
        <a:effectLst/>
      </dsp:spPr>
      <dsp:style>
        <a:lnRef idx="2">
          <a:scrgbClr r="0" g="0" b="0"/>
        </a:lnRef>
        <a:fillRef idx="1">
          <a:scrgbClr r="0" g="0" b="0"/>
        </a:fillRef>
        <a:effectRef idx="0">
          <a:scrgbClr r="0" g="0" b="0"/>
        </a:effectRef>
        <a:fontRef idx="minor">
          <a:schemeClr val="lt1"/>
        </a:fontRef>
      </dsp:style>
    </dsp:sp>
    <dsp:sp modelId="{D6516A8F-81C2-4C66-861C-4D856553F2DC}">
      <dsp:nvSpPr>
        <dsp:cNvPr id="0" name=""/>
        <dsp:cNvSpPr/>
      </dsp:nvSpPr>
      <dsp:spPr>
        <a:xfrm>
          <a:off x="5842026" y="2727881"/>
          <a:ext cx="1481724" cy="549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0" numCol="1" spcCol="1270" anchor="t" anchorCtr="0">
          <a:noAutofit/>
        </a:bodyPr>
        <a:lstStyle/>
        <a:p>
          <a:pPr marL="0" lvl="0" indent="0" algn="ctr" defTabSz="444500">
            <a:lnSpc>
              <a:spcPct val="90000"/>
            </a:lnSpc>
            <a:spcBef>
              <a:spcPct val="0"/>
            </a:spcBef>
            <a:spcAft>
              <a:spcPct val="35000"/>
            </a:spcAft>
            <a:buNone/>
          </a:pPr>
          <a:r>
            <a:rPr lang="zh-CN" altLang="en-US" sz="1000" b="1" kern="1200" dirty="0">
              <a:solidFill>
                <a:schemeClr val="tx1">
                  <a:lumMod val="65000"/>
                  <a:lumOff val="35000"/>
                </a:schemeClr>
              </a:solidFill>
              <a:latin typeface="微软雅黑" panose="020B0503020204020204" pitchFamily="34" charset="-122"/>
              <a:ea typeface="微软雅黑" panose="020B0503020204020204" pitchFamily="34" charset="-122"/>
            </a:rPr>
            <a:t>机器人控制</a:t>
          </a:r>
        </a:p>
      </dsp:txBody>
      <dsp:txXfrm>
        <a:off x="5842026" y="2727881"/>
        <a:ext cx="1481724" cy="5497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0DF60-CCBF-8144-BAA4-97F4DCBBB0C9}">
      <dsp:nvSpPr>
        <dsp:cNvPr id="0" name=""/>
        <dsp:cNvSpPr/>
      </dsp:nvSpPr>
      <dsp:spPr>
        <a:xfrm>
          <a:off x="0" y="0"/>
          <a:ext cx="2746383" cy="591150"/>
        </a:xfrm>
        <a:prstGeom prst="rect">
          <a:avLst/>
        </a:prstGeom>
        <a:solidFill>
          <a:schemeClr val="accent5">
            <a:lumMod val="7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现有知识产权</a:t>
          </a:r>
          <a:endParaRPr lang="en-US" sz="1800" kern="1200" dirty="0">
            <a:latin typeface="微软雅黑" panose="020B0503020204020204" pitchFamily="34" charset="-122"/>
            <a:ea typeface="微软雅黑" panose="020B0503020204020204" pitchFamily="34" charset="-122"/>
          </a:endParaRPr>
        </a:p>
      </dsp:txBody>
      <dsp:txXfrm>
        <a:off x="0" y="0"/>
        <a:ext cx="2746383" cy="591150"/>
      </dsp:txXfrm>
    </dsp:sp>
    <dsp:sp modelId="{01E68E73-7944-F443-9110-A8CBFE8F7B2E}">
      <dsp:nvSpPr>
        <dsp:cNvPr id="0" name=""/>
        <dsp:cNvSpPr/>
      </dsp:nvSpPr>
      <dsp:spPr>
        <a:xfrm>
          <a:off x="0" y="591150"/>
          <a:ext cx="2746383" cy="1241415"/>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itchFamily="34" charset="-122"/>
              <a:ea typeface="微软雅黑" pitchFamily="34" charset="-122"/>
            </a:rPr>
            <a:t>发明专利：一种数据手套、数据手套系统、校正方法及存储介质</a:t>
          </a:r>
        </a:p>
        <a:p>
          <a:pPr marL="0" lvl="0" indent="0" algn="l" defTabSz="533400">
            <a:lnSpc>
              <a:spcPct val="90000"/>
            </a:lnSpc>
            <a:spcBef>
              <a:spcPct val="0"/>
            </a:spcBef>
            <a:spcAft>
              <a:spcPct val="35000"/>
            </a:spcAft>
            <a:buNone/>
          </a:pPr>
          <a:r>
            <a:rPr lang="zh-CN" altLang="en-US" sz="1200" b="0" kern="1200" dirty="0">
              <a:latin typeface="微软雅黑" pitchFamily="34" charset="-122"/>
              <a:ea typeface="微软雅黑" pitchFamily="34" charset="-122"/>
            </a:rPr>
            <a:t>专利号：</a:t>
          </a:r>
          <a:r>
            <a:rPr lang="en-US" sz="1200" kern="1200" dirty="0">
              <a:latin typeface="微软雅黑" panose="020B0503020204020204" pitchFamily="34" charset="-122"/>
              <a:ea typeface="微软雅黑" panose="020B0503020204020204" pitchFamily="34" charset="-122"/>
            </a:rPr>
            <a:t>201910399322.0</a:t>
          </a:r>
          <a:endParaRPr lang="en-US" sz="1200" b="0" kern="1200" dirty="0">
            <a:latin typeface="微软雅黑" panose="020B0503020204020204" pitchFamily="34" charset="-122"/>
            <a:ea typeface="微软雅黑" panose="020B0503020204020204" pitchFamily="34" charset="-122"/>
          </a:endParaRPr>
        </a:p>
      </dsp:txBody>
      <dsp:txXfrm>
        <a:off x="0" y="591150"/>
        <a:ext cx="2746383" cy="1241415"/>
      </dsp:txXfrm>
    </dsp:sp>
    <dsp:sp modelId="{83C6CB1A-E717-784D-AE77-EABC91C88FCA}">
      <dsp:nvSpPr>
        <dsp:cNvPr id="0" name=""/>
        <dsp:cNvSpPr/>
      </dsp:nvSpPr>
      <dsp:spPr>
        <a:xfrm>
          <a:off x="0" y="1832565"/>
          <a:ext cx="2746383" cy="137935"/>
        </a:xfrm>
        <a:prstGeom prst="rect">
          <a:avLst/>
        </a:prstGeom>
        <a:solidFill>
          <a:schemeClr val="accent5">
            <a:lumMod val="7500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0DF60-CCBF-8144-BAA4-97F4DCBBB0C9}">
      <dsp:nvSpPr>
        <dsp:cNvPr id="0" name=""/>
        <dsp:cNvSpPr/>
      </dsp:nvSpPr>
      <dsp:spPr>
        <a:xfrm>
          <a:off x="0" y="0"/>
          <a:ext cx="4491940" cy="809070"/>
        </a:xfrm>
        <a:prstGeom prst="rect">
          <a:avLst/>
        </a:prstGeom>
        <a:solidFill>
          <a:srgbClr val="3586CB"/>
        </a:solidFill>
        <a:ln>
          <a:noFill/>
        </a:ln>
        <a:effectLst/>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未来知识产权布局</a:t>
          </a:r>
          <a:endParaRPr lang="en-US" sz="1800" kern="1200" dirty="0">
            <a:latin typeface="微软雅黑" panose="020B0503020204020204" pitchFamily="34" charset="-122"/>
            <a:ea typeface="微软雅黑" panose="020B0503020204020204" pitchFamily="34" charset="-122"/>
          </a:endParaRPr>
        </a:p>
      </dsp:txBody>
      <dsp:txXfrm>
        <a:off x="0" y="0"/>
        <a:ext cx="4491940" cy="809070"/>
      </dsp:txXfrm>
    </dsp:sp>
    <dsp:sp modelId="{01E68E73-7944-F443-9110-A8CBFE8F7B2E}">
      <dsp:nvSpPr>
        <dsp:cNvPr id="0" name=""/>
        <dsp:cNvSpPr/>
      </dsp:nvSpPr>
      <dsp:spPr>
        <a:xfrm>
          <a:off x="2193" y="809070"/>
          <a:ext cx="1495851" cy="1699047"/>
        </a:xfrm>
        <a:prstGeom prst="rect">
          <a:avLst/>
        </a:prstGeom>
        <a:solidFill>
          <a:srgbClr val="3586C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pitchFamily="34" charset="-122"/>
              <a:ea typeface="微软雅黑" panose="020B0503020204020204" pitchFamily="34" charset="-122"/>
            </a:rPr>
            <a:t>数据手套软件算法专利</a:t>
          </a:r>
          <a:endParaRPr lang="en-US" sz="1200" b="0" kern="1200" dirty="0">
            <a:latin typeface="微软雅黑" panose="020B0503020204020204" pitchFamily="34" charset="-122"/>
            <a:ea typeface="微软雅黑" panose="020B0503020204020204" pitchFamily="34" charset="-122"/>
          </a:endParaRPr>
        </a:p>
      </dsp:txBody>
      <dsp:txXfrm>
        <a:off x="2193" y="809070"/>
        <a:ext cx="1495851" cy="1699047"/>
      </dsp:txXfrm>
    </dsp:sp>
    <dsp:sp modelId="{5A137DAB-B02A-7D46-AE21-6E748E1D5EC9}">
      <dsp:nvSpPr>
        <dsp:cNvPr id="0" name=""/>
        <dsp:cNvSpPr/>
      </dsp:nvSpPr>
      <dsp:spPr>
        <a:xfrm>
          <a:off x="1498044" y="809070"/>
          <a:ext cx="1495851" cy="1699047"/>
        </a:xfrm>
        <a:prstGeom prst="rect">
          <a:avLst/>
        </a:prstGeom>
        <a:solidFill>
          <a:srgbClr val="3586C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pitchFamily="34" charset="-122"/>
              <a:ea typeface="微软雅黑" panose="020B0503020204020204" pitchFamily="34" charset="-122"/>
            </a:rPr>
            <a:t>数据手套外观、结构专利</a:t>
          </a:r>
          <a:endParaRPr lang="en-US" sz="1200" b="0" kern="1200" dirty="0">
            <a:latin typeface="微软雅黑" panose="020B0503020204020204" pitchFamily="34" charset="-122"/>
            <a:ea typeface="微软雅黑" panose="020B0503020204020204" pitchFamily="34" charset="-122"/>
          </a:endParaRPr>
        </a:p>
      </dsp:txBody>
      <dsp:txXfrm>
        <a:off x="1498044" y="809070"/>
        <a:ext cx="1495851" cy="1699047"/>
      </dsp:txXfrm>
    </dsp:sp>
    <dsp:sp modelId="{74F4422B-CDA2-8940-A918-6E25036FE2FD}">
      <dsp:nvSpPr>
        <dsp:cNvPr id="0" name=""/>
        <dsp:cNvSpPr/>
      </dsp:nvSpPr>
      <dsp:spPr>
        <a:xfrm>
          <a:off x="2993895" y="809070"/>
          <a:ext cx="1495851" cy="1699047"/>
        </a:xfrm>
        <a:prstGeom prst="rect">
          <a:avLst/>
        </a:prstGeom>
        <a:solidFill>
          <a:srgbClr val="3586CB"/>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pitchFamily="34" charset="-122"/>
              <a:ea typeface="微软雅黑" panose="020B0503020204020204" pitchFamily="34" charset="-122"/>
            </a:rPr>
            <a:t>交互设备相关：全身动捕软硬件专利</a:t>
          </a:r>
          <a:endParaRPr lang="en-US" sz="1200" b="0" kern="1200" dirty="0">
            <a:latin typeface="微软雅黑" panose="020B0503020204020204" pitchFamily="34" charset="-122"/>
            <a:ea typeface="微软雅黑" panose="020B0503020204020204" pitchFamily="34" charset="-122"/>
          </a:endParaRPr>
        </a:p>
      </dsp:txBody>
      <dsp:txXfrm>
        <a:off x="2993895" y="809070"/>
        <a:ext cx="1495851" cy="1699047"/>
      </dsp:txXfrm>
    </dsp:sp>
    <dsp:sp modelId="{83C6CB1A-E717-784D-AE77-EABC91C88FCA}">
      <dsp:nvSpPr>
        <dsp:cNvPr id="0" name=""/>
        <dsp:cNvSpPr/>
      </dsp:nvSpPr>
      <dsp:spPr>
        <a:xfrm>
          <a:off x="0" y="2508117"/>
          <a:ext cx="4491940" cy="188783"/>
        </a:xfrm>
        <a:prstGeom prst="rect">
          <a:avLst/>
        </a:prstGeom>
        <a:solidFill>
          <a:srgbClr val="3586CB"/>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4770298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986937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altLang="zh-CN" dirty="0">
              <a:latin typeface="+mj-lt"/>
              <a:ea typeface="+mn-ea"/>
            </a:endParaRPr>
          </a:p>
        </p:txBody>
      </p:sp>
    </p:spTree>
    <p:extLst>
      <p:ext uri="{BB962C8B-B14F-4D97-AF65-F5344CB8AC3E}">
        <p14:creationId xmlns:p14="http://schemas.microsoft.com/office/powerpoint/2010/main" val="1002233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111266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455689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811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2104562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CN" alt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对</a:t>
            </a:r>
            <a:r>
              <a:rPr lang="en-US" altLang="zh-CN" dirty="0"/>
              <a:t>3</a:t>
            </a:r>
            <a:r>
              <a:rPr lang="zh-CN" altLang="en-US" dirty="0"/>
              <a:t>块主要市场进行了规模估算。</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其中，当前动作捕捉市场规模为全球每年</a:t>
            </a:r>
            <a:r>
              <a:rPr lang="en-US" altLang="zh-CN" dirty="0"/>
              <a:t>20</a:t>
            </a:r>
            <a:r>
              <a:rPr lang="zh-CN" altLang="en-US" dirty="0"/>
              <a:t>亿人民币，手部占据</a:t>
            </a:r>
            <a:r>
              <a:rPr lang="en-US" altLang="zh-CN" dirty="0"/>
              <a:t>5%-15%</a:t>
            </a:r>
            <a:r>
              <a:rPr lang="zh-CN" altLang="en-US" dirty="0"/>
              <a:t>，</a:t>
            </a:r>
            <a:r>
              <a:rPr lang="en-US" altLang="zh-CN" dirty="0"/>
              <a:t>mastery</a:t>
            </a:r>
            <a:r>
              <a:rPr lang="zh-CN" altLang="en-US" dirty="0"/>
              <a:t>手套有望占据</a:t>
            </a:r>
            <a:r>
              <a:rPr lang="en-US" altLang="zh-CN" dirty="0"/>
              <a:t>60%</a:t>
            </a:r>
            <a:r>
              <a:rPr lang="zh-CN" altLang="en-US" dirty="0"/>
              <a:t>市场。</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CN" altLang="en-US" dirty="0"/>
              <a:t>聋人手语市场，包括教具，自动化评估工具，手语翻译工具市场预计</a:t>
            </a:r>
            <a:r>
              <a:rPr lang="en-US" altLang="zh-CN" dirty="0"/>
              <a:t>20-50</a:t>
            </a:r>
            <a:r>
              <a:rPr lang="zh-CN" altLang="en-US" dirty="0"/>
              <a:t>亿。</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VR</a:t>
            </a:r>
            <a:r>
              <a:rPr lang="zh-CN" altLang="en-US" dirty="0"/>
              <a:t>消费市场将是数据手套最大的消费市场，有望达到每年数百亿至千亿市场规模。</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CN" dirty="0"/>
          </a:p>
        </p:txBody>
      </p:sp>
    </p:spTree>
    <p:extLst>
      <p:ext uri="{BB962C8B-B14F-4D97-AF65-F5344CB8AC3E}">
        <p14:creationId xmlns:p14="http://schemas.microsoft.com/office/powerpoint/2010/main" val="285603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ltLang="zh-CN" dirty="0"/>
          </a:p>
        </p:txBody>
      </p:sp>
    </p:spTree>
    <p:extLst>
      <p:ext uri="{BB962C8B-B14F-4D97-AF65-F5344CB8AC3E}">
        <p14:creationId xmlns:p14="http://schemas.microsoft.com/office/powerpoint/2010/main" val="1316110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ltLang="zh-CN" dirty="0"/>
          </a:p>
        </p:txBody>
      </p:sp>
    </p:spTree>
    <p:extLst>
      <p:ext uri="{BB962C8B-B14F-4D97-AF65-F5344CB8AC3E}">
        <p14:creationId xmlns:p14="http://schemas.microsoft.com/office/powerpoint/2010/main" val="1028810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CN" dirty="0"/>
              <a:t>2019</a:t>
            </a:r>
            <a:r>
              <a:rPr lang="zh-CN" altLang="en-US" dirty="0"/>
              <a:t>年</a:t>
            </a:r>
            <a:r>
              <a:rPr lang="en-US" altLang="zh-CN" dirty="0"/>
              <a:t>11</a:t>
            </a:r>
            <a:r>
              <a:rPr lang="zh-CN" altLang="en-US" dirty="0"/>
              <a:t>月，我们在萧山区 注册了源域科技（杭州）有限公司。</a:t>
            </a:r>
          </a:p>
        </p:txBody>
      </p:sp>
    </p:spTree>
    <p:extLst>
      <p:ext uri="{BB962C8B-B14F-4D97-AF65-F5344CB8AC3E}">
        <p14:creationId xmlns:p14="http://schemas.microsoft.com/office/powerpoint/2010/main" val="3869185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zh-CN" altLang="en-US" dirty="0"/>
              <a:t>未来几年的发展规划如下：</a:t>
            </a:r>
          </a:p>
          <a:p>
            <a:pPr marL="158750" indent="0">
              <a:buNone/>
            </a:pPr>
            <a:r>
              <a:rPr lang="zh-CN" altLang="en-US" dirty="0"/>
              <a:t>第</a:t>
            </a:r>
            <a:r>
              <a:rPr lang="en-US" altLang="zh-CN" dirty="0"/>
              <a:t>1</a:t>
            </a:r>
            <a:r>
              <a:rPr lang="zh-CN" altLang="en-US" dirty="0"/>
              <a:t>年，募集资金、完善公司架构、拓展商务合作；</a:t>
            </a:r>
          </a:p>
          <a:p>
            <a:pPr marL="158750" indent="0">
              <a:buNone/>
            </a:pPr>
            <a:r>
              <a:rPr lang="zh-CN" altLang="en-US" dirty="0"/>
              <a:t>第</a:t>
            </a:r>
            <a:r>
              <a:rPr lang="en-US" altLang="zh-CN" dirty="0"/>
              <a:t>2</a:t>
            </a:r>
            <a:r>
              <a:rPr lang="zh-CN" altLang="en-US" dirty="0"/>
              <a:t>、</a:t>
            </a:r>
            <a:r>
              <a:rPr lang="en-US" altLang="zh-CN" dirty="0"/>
              <a:t>3</a:t>
            </a:r>
            <a:r>
              <a:rPr lang="zh-CN" altLang="en-US" dirty="0"/>
              <a:t>年重点进行市场拓展，扩大公司规模及业务；</a:t>
            </a:r>
          </a:p>
          <a:p>
            <a:pPr marL="158750" indent="0">
              <a:buNone/>
            </a:pPr>
            <a:r>
              <a:rPr lang="zh-CN" altLang="en-US" dirty="0"/>
              <a:t>从第</a:t>
            </a:r>
            <a:r>
              <a:rPr lang="en-US" altLang="zh-CN" dirty="0"/>
              <a:t>4</a:t>
            </a:r>
            <a:r>
              <a:rPr lang="zh-CN" altLang="en-US" dirty="0"/>
              <a:t>年起，开始向平台服务型公司转型。</a:t>
            </a:r>
          </a:p>
        </p:txBody>
      </p:sp>
    </p:spTree>
    <p:extLst>
      <p:ext uri="{BB962C8B-B14F-4D97-AF65-F5344CB8AC3E}">
        <p14:creationId xmlns:p14="http://schemas.microsoft.com/office/powerpoint/2010/main" val="219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10243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91717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2329669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7475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14656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前搜狗人机交互领域专家，同时为公司产品及技术负责人。</a:t>
            </a:r>
          </a:p>
          <a:p>
            <a:pPr marL="0" lvl="0" indent="0" rtl="0">
              <a:spcBef>
                <a:spcPts val="0"/>
              </a:spcBef>
              <a:spcAft>
                <a:spcPts val="0"/>
              </a:spcAft>
              <a:buNone/>
            </a:pPr>
            <a:r>
              <a:rPr lang="zh-CN" altLang="en-US" dirty="0"/>
              <a:t>合伙人</a:t>
            </a:r>
            <a:r>
              <a:rPr lang="zh-CN" altLang="en-US"/>
              <a:t>王洪远，对</a:t>
            </a:r>
            <a:r>
              <a:rPr lang="zh-CN" altLang="en-US" dirty="0"/>
              <a:t>硬件公司的搭建及运营管理有着丰富经验，任公司的项目经理。</a:t>
            </a:r>
          </a:p>
          <a:p>
            <a:pPr marL="0" lvl="0" indent="0" rtl="0">
              <a:spcBef>
                <a:spcPts val="0"/>
              </a:spcBef>
              <a:spcAft>
                <a:spcPts val="0"/>
              </a:spcAft>
              <a:buNone/>
            </a:pPr>
            <a:endParaRPr dirty="0"/>
          </a:p>
        </p:txBody>
      </p:sp>
    </p:spTree>
    <p:extLst>
      <p:ext uri="{BB962C8B-B14F-4D97-AF65-F5344CB8AC3E}">
        <p14:creationId xmlns:p14="http://schemas.microsoft.com/office/powerpoint/2010/main" val="40476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74555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3152258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2977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136781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83242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zh-CN" sz="1100" b="0" i="0" u="none" strike="noStrike" cap="none" dirty="0">
                <a:solidFill>
                  <a:srgbClr val="000000"/>
                </a:solidFill>
                <a:effectLst/>
                <a:latin typeface="Arial"/>
                <a:ea typeface="Arial"/>
                <a:cs typeface="Arial"/>
                <a:sym typeface="Arial"/>
              </a:rPr>
              <a:t>从</a:t>
            </a:r>
            <a:r>
              <a:rPr lang="en-US" altLang="zh-CN" sz="1100" b="0" i="0" u="none" strike="noStrike" cap="none" dirty="0">
                <a:solidFill>
                  <a:srgbClr val="000000"/>
                </a:solidFill>
                <a:effectLst/>
                <a:latin typeface="Arial"/>
                <a:ea typeface="Arial"/>
                <a:cs typeface="Arial"/>
                <a:sym typeface="Arial"/>
              </a:rPr>
              <a:t>2012</a:t>
            </a:r>
            <a:r>
              <a:rPr lang="zh-CN" altLang="zh-CN" sz="1100" b="0" i="0" u="none" strike="noStrike" cap="none" dirty="0">
                <a:solidFill>
                  <a:srgbClr val="000000"/>
                </a:solidFill>
                <a:effectLst/>
                <a:latin typeface="Arial"/>
                <a:ea typeface="Arial"/>
                <a:cs typeface="Arial"/>
                <a:sym typeface="Arial"/>
              </a:rPr>
              <a:t>年至今，以</a:t>
            </a:r>
            <a:r>
              <a:rPr lang="en-US" altLang="zh-CN" sz="1100" b="0" i="0" u="none" strike="noStrike" cap="none" dirty="0">
                <a:solidFill>
                  <a:srgbClr val="000000"/>
                </a:solidFill>
                <a:effectLst/>
                <a:latin typeface="Arial"/>
                <a:ea typeface="Arial"/>
                <a:cs typeface="Arial"/>
                <a:sym typeface="Arial"/>
              </a:rPr>
              <a:t>VR</a:t>
            </a:r>
            <a:r>
              <a:rPr lang="zh-CN" altLang="zh-CN" sz="1100" b="0" i="0" u="none" strike="noStrike" cap="none" dirty="0">
                <a:solidFill>
                  <a:srgbClr val="000000"/>
                </a:solidFill>
                <a:effectLst/>
                <a:latin typeface="Arial"/>
                <a:ea typeface="Arial"/>
                <a:cs typeface="Arial"/>
                <a:sym typeface="Arial"/>
              </a:rPr>
              <a:t>为代表的新一代人机交互技术有了很大的发展，出现了</a:t>
            </a:r>
            <a:r>
              <a:rPr lang="en-US" altLang="zh-CN" sz="1100" b="0" i="0" u="none" strike="noStrike" cap="none" dirty="0">
                <a:solidFill>
                  <a:srgbClr val="000000"/>
                </a:solidFill>
                <a:effectLst/>
                <a:latin typeface="Arial"/>
                <a:ea typeface="Arial"/>
                <a:cs typeface="Arial"/>
                <a:sym typeface="Arial"/>
              </a:rPr>
              <a:t>Oculus </a:t>
            </a:r>
            <a:r>
              <a:rPr lang="zh-CN"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a:solidFill>
                  <a:srgbClr val="000000"/>
                </a:solidFill>
                <a:effectLst/>
                <a:latin typeface="Arial"/>
                <a:ea typeface="Arial"/>
                <a:cs typeface="Arial"/>
                <a:sym typeface="Arial"/>
              </a:rPr>
              <a:t>Valve</a:t>
            </a:r>
            <a:r>
              <a:rPr lang="zh-CN" altLang="zh-CN" sz="1100" b="0" i="0" u="none" strike="noStrike" cap="none" dirty="0">
                <a:solidFill>
                  <a:srgbClr val="000000"/>
                </a:solidFill>
                <a:effectLst/>
                <a:latin typeface="Arial"/>
                <a:ea typeface="Arial"/>
                <a:cs typeface="Arial"/>
                <a:sym typeface="Arial"/>
              </a:rPr>
              <a:t>以及索尼研发的消费级</a:t>
            </a:r>
            <a:r>
              <a:rPr lang="en-US" altLang="zh-CN" sz="1100" b="0" i="0" u="none" strike="noStrike" cap="none" dirty="0">
                <a:solidFill>
                  <a:srgbClr val="000000"/>
                </a:solidFill>
                <a:effectLst/>
                <a:latin typeface="Arial"/>
                <a:ea typeface="Arial"/>
                <a:cs typeface="Arial"/>
                <a:sym typeface="Arial"/>
              </a:rPr>
              <a:t>VR</a:t>
            </a:r>
            <a:r>
              <a:rPr lang="zh-CN" altLang="zh-CN" sz="1100" b="0" i="0" u="none" strike="noStrike" cap="none" dirty="0">
                <a:solidFill>
                  <a:srgbClr val="000000"/>
                </a:solidFill>
                <a:effectLst/>
                <a:latin typeface="Arial"/>
                <a:ea typeface="Arial"/>
                <a:cs typeface="Arial"/>
                <a:sym typeface="Arial"/>
              </a:rPr>
              <a:t>产品。</a:t>
            </a:r>
          </a:p>
          <a:p>
            <a:r>
              <a:rPr lang="zh-CN" altLang="zh-CN" sz="1100" b="0" i="0" u="none" strike="noStrike" cap="none" dirty="0">
                <a:solidFill>
                  <a:srgbClr val="000000"/>
                </a:solidFill>
                <a:effectLst/>
                <a:latin typeface="Arial"/>
                <a:ea typeface="Arial"/>
                <a:cs typeface="Arial"/>
                <a:sym typeface="Arial"/>
              </a:rPr>
              <a:t>而手部追踪及物理反馈是新一代人机交互技术中极其关键，且亟待解决的重要问题。</a:t>
            </a:r>
          </a:p>
        </p:txBody>
      </p:sp>
    </p:spTree>
    <p:extLst>
      <p:ext uri="{BB962C8B-B14F-4D97-AF65-F5344CB8AC3E}">
        <p14:creationId xmlns:p14="http://schemas.microsoft.com/office/powerpoint/2010/main" val="2327063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3235207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3078859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12901711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5475152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898919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403985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2042950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chemeClr val="dk1"/>
              </a:buClr>
              <a:buSzPts val="1100"/>
              <a:buNone/>
            </a:pPr>
            <a:endParaRPr dirty="0">
              <a:solidFill>
                <a:schemeClr val="dk1"/>
              </a:solidFill>
            </a:endParaRPr>
          </a:p>
        </p:txBody>
      </p:sp>
    </p:spTree>
    <p:extLst>
      <p:ext uri="{BB962C8B-B14F-4D97-AF65-F5344CB8AC3E}">
        <p14:creationId xmlns:p14="http://schemas.microsoft.com/office/powerpoint/2010/main" val="1512126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135682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296686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chemeClr val="dk1"/>
              </a:buClr>
              <a:buSzPts val="1100"/>
              <a:buNone/>
            </a:pPr>
            <a:endParaRPr dirty="0"/>
          </a:p>
        </p:txBody>
      </p:sp>
    </p:spTree>
    <p:extLst>
      <p:ext uri="{BB962C8B-B14F-4D97-AF65-F5344CB8AC3E}">
        <p14:creationId xmlns:p14="http://schemas.microsoft.com/office/powerpoint/2010/main" val="1239943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zh-CN" altLang="en-US" dirty="0"/>
              <a:t>目前已申报一项核心技术国家发明专利。同时会在近期，在数据手套的核心算法，设备外观结构以及全身动捕软硬件方面，进行知识产权布局。</a:t>
            </a:r>
          </a:p>
        </p:txBody>
      </p:sp>
    </p:spTree>
    <p:extLst>
      <p:ext uri="{BB962C8B-B14F-4D97-AF65-F5344CB8AC3E}">
        <p14:creationId xmlns:p14="http://schemas.microsoft.com/office/powerpoint/2010/main" val="23243558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zh-CN" altLang="en-US" dirty="0"/>
          </a:p>
        </p:txBody>
      </p:sp>
    </p:spTree>
    <p:extLst>
      <p:ext uri="{BB962C8B-B14F-4D97-AF65-F5344CB8AC3E}">
        <p14:creationId xmlns:p14="http://schemas.microsoft.com/office/powerpoint/2010/main" val="2585044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7" name="Shape 5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20345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31145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zh-CN" altLang="zh-CN" sz="1100" b="0" i="0" u="none" strike="noStrike" cap="none" dirty="0">
                <a:solidFill>
                  <a:srgbClr val="000000"/>
                </a:solidFill>
                <a:effectLst/>
                <a:latin typeface="Arial"/>
                <a:ea typeface="Arial"/>
                <a:cs typeface="Arial"/>
                <a:sym typeface="Arial"/>
              </a:rPr>
              <a:t>现有手部交互产品主要可分为</a:t>
            </a:r>
            <a:r>
              <a:rPr lang="en-US" altLang="zh-CN" sz="1100" b="0" i="0" u="none" strike="noStrike" cap="none" dirty="0">
                <a:solidFill>
                  <a:srgbClr val="000000"/>
                </a:solidFill>
                <a:effectLst/>
                <a:latin typeface="Arial"/>
                <a:ea typeface="Arial"/>
                <a:cs typeface="Arial"/>
                <a:sym typeface="Arial"/>
              </a:rPr>
              <a:t>4</a:t>
            </a:r>
            <a:r>
              <a:rPr lang="zh-CN" altLang="zh-CN" sz="1100" b="0" i="0" u="none" strike="noStrike" cap="none" dirty="0">
                <a:solidFill>
                  <a:srgbClr val="000000"/>
                </a:solidFill>
                <a:effectLst/>
                <a:latin typeface="Arial"/>
                <a:ea typeface="Arial"/>
                <a:cs typeface="Arial"/>
                <a:sym typeface="Arial"/>
              </a:rPr>
              <a:t>个类别，各自有其相应的缺陷。</a:t>
            </a:r>
          </a:p>
          <a:p>
            <a:r>
              <a:rPr lang="zh-CN" altLang="zh-CN" sz="1100" b="0" i="0" u="none" strike="noStrike" cap="none" dirty="0">
                <a:solidFill>
                  <a:srgbClr val="000000"/>
                </a:solidFill>
                <a:effectLst/>
                <a:latin typeface="Arial"/>
                <a:ea typeface="Arial"/>
                <a:cs typeface="Arial"/>
                <a:sym typeface="Arial"/>
              </a:rPr>
              <a:t>首先，基于计算机视觉的方案，存在难以克服的视觉遮挡问题，无法提供可靠的手部追踪，以及无法产生触觉反馈能力。</a:t>
            </a:r>
          </a:p>
          <a:p>
            <a:r>
              <a:rPr lang="zh-CN" altLang="zh-CN" sz="1100" b="0" i="0" u="none" strike="noStrike" cap="none" dirty="0">
                <a:solidFill>
                  <a:srgbClr val="000000"/>
                </a:solidFill>
                <a:effectLst/>
                <a:latin typeface="Arial"/>
                <a:ea typeface="Arial"/>
                <a:cs typeface="Arial"/>
                <a:sym typeface="Arial"/>
              </a:rPr>
              <a:t>其次，从</a:t>
            </a:r>
            <a:r>
              <a:rPr lang="en-US" altLang="zh-CN" sz="1100" b="0" i="0" u="none" strike="noStrike" cap="none" dirty="0">
                <a:solidFill>
                  <a:srgbClr val="000000"/>
                </a:solidFill>
                <a:effectLst/>
                <a:latin typeface="Arial"/>
                <a:ea typeface="Arial"/>
                <a:cs typeface="Arial"/>
                <a:sym typeface="Arial"/>
              </a:rPr>
              <a:t>HTC VIVE</a:t>
            </a:r>
            <a:r>
              <a:rPr lang="zh-CN" altLang="zh-CN" sz="1100" b="0" i="0" u="none" strike="noStrike" cap="none" dirty="0">
                <a:solidFill>
                  <a:srgbClr val="000000"/>
                </a:solidFill>
                <a:effectLst/>
                <a:latin typeface="Arial"/>
                <a:ea typeface="Arial"/>
                <a:cs typeface="Arial"/>
                <a:sym typeface="Arial"/>
              </a:rPr>
              <a:t>为代表的普通手柄到以</a:t>
            </a:r>
            <a:r>
              <a:rPr lang="en-US" altLang="zh-CN" sz="1100" b="0" i="0" u="none" strike="noStrike" cap="none" dirty="0">
                <a:solidFill>
                  <a:srgbClr val="000000"/>
                </a:solidFill>
                <a:effectLst/>
                <a:latin typeface="Arial"/>
                <a:ea typeface="Arial"/>
                <a:cs typeface="Arial"/>
                <a:sym typeface="Arial"/>
              </a:rPr>
              <a:t>Oculus Touch</a:t>
            </a:r>
            <a:r>
              <a:rPr lang="zh-CN" altLang="zh-CN" sz="1100" b="0" i="0" u="none" strike="noStrike" cap="none" dirty="0">
                <a:solidFill>
                  <a:srgbClr val="000000"/>
                </a:solidFill>
                <a:effectLst/>
                <a:latin typeface="Arial"/>
                <a:ea typeface="Arial"/>
                <a:cs typeface="Arial"/>
                <a:sym typeface="Arial"/>
              </a:rPr>
              <a:t>为代表的新型手柄，手部追踪能力虽然有了较大提高，但仍无法实现完整的全手追踪。</a:t>
            </a:r>
          </a:p>
          <a:p>
            <a:r>
              <a:rPr lang="zh-CN" altLang="zh-CN" sz="1100" b="0" i="0" u="none" strike="noStrike" cap="none" dirty="0">
                <a:solidFill>
                  <a:srgbClr val="000000"/>
                </a:solidFill>
                <a:effectLst/>
                <a:latin typeface="Arial"/>
                <a:ea typeface="Arial"/>
                <a:cs typeface="Arial"/>
                <a:sym typeface="Arial"/>
              </a:rPr>
              <a:t>最后，数据手套方案，看似能够解决上述所有问题，但目前市场还没有真正高品质、低成本的数据手套产品。</a:t>
            </a:r>
          </a:p>
          <a:p>
            <a:pPr marL="158750" lvl="0" indent="0" rtl="0">
              <a:spcBef>
                <a:spcPts val="0"/>
              </a:spcBef>
              <a:spcAft>
                <a:spcPts val="0"/>
              </a:spcAft>
              <a:buSzPts val="1100"/>
              <a:buNone/>
            </a:pPr>
            <a:endParaRPr dirty="0"/>
          </a:p>
        </p:txBody>
      </p:sp>
    </p:spTree>
    <p:extLst>
      <p:ext uri="{BB962C8B-B14F-4D97-AF65-F5344CB8AC3E}">
        <p14:creationId xmlns:p14="http://schemas.microsoft.com/office/powerpoint/2010/main" val="306075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a:lnSpc>
                <a:spcPct val="150000"/>
              </a:lnSpc>
              <a:buNone/>
            </a:pPr>
            <a:r>
              <a:rPr lang="zh-CN" altLang="en-US" sz="1100" dirty="0">
                <a:solidFill>
                  <a:schemeClr val="dk1"/>
                </a:solidFill>
                <a:latin typeface="微软雅黑" pitchFamily="34" charset="-122"/>
                <a:ea typeface="微软雅黑" pitchFamily="34" charset="-122"/>
              </a:rPr>
              <a:t>因此，我们项目的首要目标，是研发一款，具有精准空间定位，全手动作捕捉，良好物理反馈，良好的使用体验的低成本数据手套产品。</a:t>
            </a:r>
            <a:endParaRPr lang="en-US" altLang="zh-CN" sz="1100" dirty="0">
              <a:solidFill>
                <a:schemeClr val="dk1"/>
              </a:solidFill>
              <a:latin typeface="微软雅黑" pitchFamily="34" charset="-122"/>
              <a:ea typeface="微软雅黑" pitchFamily="34" charset="-122"/>
            </a:endParaRPr>
          </a:p>
        </p:txBody>
      </p:sp>
    </p:spTree>
    <p:extLst>
      <p:ext uri="{BB962C8B-B14F-4D97-AF65-F5344CB8AC3E}">
        <p14:creationId xmlns:p14="http://schemas.microsoft.com/office/powerpoint/2010/main" val="3502493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chemeClr val="dk1"/>
              </a:buClr>
              <a:buSzPts val="1100"/>
              <a:buNone/>
            </a:pPr>
            <a:r>
              <a:rPr lang="en-US" altLang="zh-CN" dirty="0">
                <a:solidFill>
                  <a:schemeClr val="dk1"/>
                </a:solidFill>
              </a:rPr>
              <a:t>Mastery</a:t>
            </a:r>
            <a:r>
              <a:rPr lang="zh-CN" altLang="en-US" dirty="0">
                <a:solidFill>
                  <a:schemeClr val="dk1"/>
                </a:solidFill>
              </a:rPr>
              <a:t>手套的总体架构，</a:t>
            </a:r>
          </a:p>
          <a:p>
            <a:pPr marL="158750" lvl="0" indent="0" rtl="0">
              <a:spcBef>
                <a:spcPts val="0"/>
              </a:spcBef>
              <a:spcAft>
                <a:spcPts val="0"/>
              </a:spcAft>
              <a:buClr>
                <a:schemeClr val="dk1"/>
              </a:buClr>
              <a:buSzPts val="1100"/>
              <a:buNone/>
            </a:pPr>
            <a:r>
              <a:rPr lang="zh-CN" altLang="en-US" dirty="0">
                <a:solidFill>
                  <a:schemeClr val="dk1"/>
                </a:solidFill>
              </a:rPr>
              <a:t>集成第三方空间定位系统获得空间位置和旋转信息，</a:t>
            </a:r>
          </a:p>
          <a:p>
            <a:pPr marL="158750" lvl="0" indent="0" rtl="0">
              <a:spcBef>
                <a:spcPts val="0"/>
              </a:spcBef>
              <a:spcAft>
                <a:spcPts val="0"/>
              </a:spcAft>
              <a:buClr>
                <a:schemeClr val="dk1"/>
              </a:buClr>
              <a:buSzPts val="1100"/>
              <a:buNone/>
            </a:pPr>
            <a:r>
              <a:rPr lang="zh-CN" altLang="en-US" dirty="0">
                <a:solidFill>
                  <a:schemeClr val="dk1"/>
                </a:solidFill>
              </a:rPr>
              <a:t>由</a:t>
            </a:r>
            <a:r>
              <a:rPr lang="en-US" altLang="zh-CN" dirty="0">
                <a:solidFill>
                  <a:schemeClr val="dk1"/>
                </a:solidFill>
              </a:rPr>
              <a:t>Mastery</a:t>
            </a:r>
            <a:r>
              <a:rPr lang="zh-CN" altLang="en-US" dirty="0">
                <a:solidFill>
                  <a:schemeClr val="dk1"/>
                </a:solidFill>
              </a:rPr>
              <a:t>手套捕捉人手完整</a:t>
            </a:r>
            <a:r>
              <a:rPr lang="en-US" altLang="zh-CN" dirty="0">
                <a:solidFill>
                  <a:schemeClr val="dk1"/>
                </a:solidFill>
              </a:rPr>
              <a:t>28</a:t>
            </a:r>
            <a:r>
              <a:rPr lang="zh-CN" altLang="en-US" dirty="0">
                <a:solidFill>
                  <a:schemeClr val="dk1"/>
                </a:solidFill>
              </a:rPr>
              <a:t>空间自由度数据，</a:t>
            </a:r>
          </a:p>
          <a:p>
            <a:pPr marL="158750" lvl="0" indent="0" rtl="0">
              <a:spcBef>
                <a:spcPts val="0"/>
              </a:spcBef>
              <a:spcAft>
                <a:spcPts val="0"/>
              </a:spcAft>
              <a:buClr>
                <a:schemeClr val="dk1"/>
              </a:buClr>
              <a:buSzPts val="1100"/>
              <a:buNone/>
            </a:pPr>
            <a:r>
              <a:rPr lang="zh-CN" altLang="en-US" dirty="0">
                <a:solidFill>
                  <a:schemeClr val="dk1"/>
                </a:solidFill>
              </a:rPr>
              <a:t>由无线收发器接受手套数据，并传输到</a:t>
            </a:r>
            <a:r>
              <a:rPr lang="en-US" altLang="zh-CN" dirty="0">
                <a:solidFill>
                  <a:schemeClr val="dk1"/>
                </a:solidFill>
              </a:rPr>
              <a:t>PC</a:t>
            </a:r>
            <a:r>
              <a:rPr lang="zh-CN" altLang="en-US" dirty="0">
                <a:solidFill>
                  <a:schemeClr val="dk1"/>
                </a:solidFill>
              </a:rPr>
              <a:t>，</a:t>
            </a:r>
          </a:p>
          <a:p>
            <a:pPr marL="158750" lvl="0" indent="0" rtl="0">
              <a:spcBef>
                <a:spcPts val="0"/>
              </a:spcBef>
              <a:spcAft>
                <a:spcPts val="0"/>
              </a:spcAft>
              <a:buClr>
                <a:schemeClr val="dk1"/>
              </a:buClr>
              <a:buSzPts val="1100"/>
              <a:buNone/>
            </a:pPr>
            <a:r>
              <a:rPr lang="en-US" altLang="zh-CN" dirty="0">
                <a:solidFill>
                  <a:schemeClr val="dk1"/>
                </a:solidFill>
              </a:rPr>
              <a:t>PC</a:t>
            </a:r>
            <a:r>
              <a:rPr lang="zh-CN" altLang="en-US" dirty="0">
                <a:solidFill>
                  <a:schemeClr val="dk1"/>
                </a:solidFill>
              </a:rPr>
              <a:t>端数据处理插件实现手势识别及物理交互计算。</a:t>
            </a:r>
          </a:p>
          <a:p>
            <a:pPr marL="158750" lvl="0" indent="0" rtl="0">
              <a:spcBef>
                <a:spcPts val="0"/>
              </a:spcBef>
              <a:spcAft>
                <a:spcPts val="0"/>
              </a:spcAft>
              <a:buClr>
                <a:schemeClr val="dk1"/>
              </a:buClr>
              <a:buSzPts val="1100"/>
              <a:buNone/>
            </a:pPr>
            <a:endParaRPr lang="zh-CN" altLang="en-US" dirty="0">
              <a:solidFill>
                <a:schemeClr val="dk1"/>
              </a:solidFill>
            </a:endParaRPr>
          </a:p>
        </p:txBody>
      </p:sp>
    </p:spTree>
    <p:extLst>
      <p:ext uri="{BB962C8B-B14F-4D97-AF65-F5344CB8AC3E}">
        <p14:creationId xmlns:p14="http://schemas.microsoft.com/office/powerpoint/2010/main" val="349653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chemeClr val="dk1"/>
              </a:buClr>
              <a:buSzPts val="1100"/>
              <a:buNone/>
            </a:pPr>
            <a:r>
              <a:rPr lang="zh-CN" altLang="en-US" dirty="0">
                <a:solidFill>
                  <a:schemeClr val="dk1"/>
                </a:solidFill>
              </a:rPr>
              <a:t>手套端硬件部分由电源、空间定位、姿态处理、主控通信</a:t>
            </a:r>
            <a:r>
              <a:rPr lang="en-US" altLang="zh-CN" dirty="0">
                <a:solidFill>
                  <a:schemeClr val="dk1"/>
                </a:solidFill>
              </a:rPr>
              <a:t>4</a:t>
            </a:r>
            <a:r>
              <a:rPr lang="zh-CN" altLang="en-US" dirty="0">
                <a:solidFill>
                  <a:schemeClr val="dk1"/>
                </a:solidFill>
              </a:rPr>
              <a:t>大子系统组成。</a:t>
            </a:r>
          </a:p>
          <a:p>
            <a:pPr marL="158750" lvl="0" indent="0" rtl="0">
              <a:spcBef>
                <a:spcPts val="0"/>
              </a:spcBef>
              <a:spcAft>
                <a:spcPts val="0"/>
              </a:spcAft>
              <a:buClr>
                <a:schemeClr val="dk1"/>
              </a:buClr>
              <a:buSzPts val="1100"/>
              <a:buNone/>
            </a:pPr>
            <a:r>
              <a:rPr lang="zh-CN" altLang="en-US" dirty="0">
                <a:solidFill>
                  <a:schemeClr val="dk1"/>
                </a:solidFill>
              </a:rPr>
              <a:t>外加</a:t>
            </a:r>
            <a:r>
              <a:rPr lang="en-US" altLang="zh-CN" dirty="0">
                <a:solidFill>
                  <a:schemeClr val="dk1"/>
                </a:solidFill>
              </a:rPr>
              <a:t>PC</a:t>
            </a:r>
            <a:r>
              <a:rPr lang="zh-CN" altLang="en-US" dirty="0">
                <a:solidFill>
                  <a:schemeClr val="dk1"/>
                </a:solidFill>
              </a:rPr>
              <a:t>端的无线收发器。</a:t>
            </a:r>
          </a:p>
          <a:p>
            <a:pPr marL="158750" lvl="0" indent="0" rtl="0">
              <a:spcBef>
                <a:spcPts val="0"/>
              </a:spcBef>
              <a:spcAft>
                <a:spcPts val="0"/>
              </a:spcAft>
              <a:buClr>
                <a:schemeClr val="dk1"/>
              </a:buClr>
              <a:buSzPts val="1100"/>
              <a:buNone/>
            </a:pPr>
            <a:r>
              <a:rPr lang="zh-CN" altLang="en-US" dirty="0">
                <a:solidFill>
                  <a:schemeClr val="dk1"/>
                </a:solidFill>
              </a:rPr>
              <a:t>这里的核心技术，是在姿态处理系统中采用了自主研发的信号触点校准技术，在大幅提高姿态追踪精度和可靠度的同时，能够在无感环境下自校准，避免了手动校准过程。</a:t>
            </a:r>
          </a:p>
          <a:p>
            <a:pPr marL="158750" lvl="0" indent="0" rtl="0">
              <a:spcBef>
                <a:spcPts val="0"/>
              </a:spcBef>
              <a:spcAft>
                <a:spcPts val="0"/>
              </a:spcAft>
              <a:buClr>
                <a:schemeClr val="dk1"/>
              </a:buClr>
              <a:buSzPts val="1100"/>
              <a:buNone/>
            </a:pPr>
            <a:endParaRPr lang="en-US" altLang="zh-CN" dirty="0">
              <a:solidFill>
                <a:schemeClr val="dk1"/>
              </a:solidFill>
            </a:endParaRPr>
          </a:p>
        </p:txBody>
      </p:sp>
    </p:spTree>
    <p:extLst>
      <p:ext uri="{BB962C8B-B14F-4D97-AF65-F5344CB8AC3E}">
        <p14:creationId xmlns:p14="http://schemas.microsoft.com/office/powerpoint/2010/main" val="2572578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rtl="0">
              <a:spcBef>
                <a:spcPts val="0"/>
              </a:spcBef>
              <a:spcAft>
                <a:spcPts val="0"/>
              </a:spcAft>
              <a:buClr>
                <a:schemeClr val="dk1"/>
              </a:buClr>
              <a:buSzPts val="1100"/>
              <a:buNone/>
            </a:pPr>
            <a:r>
              <a:rPr lang="zh-CN" altLang="en-US" dirty="0">
                <a:solidFill>
                  <a:schemeClr val="dk1"/>
                </a:solidFill>
              </a:rPr>
              <a:t>软件部分从底层到上层依次为：</a:t>
            </a:r>
          </a:p>
          <a:p>
            <a:pPr marL="158750" lvl="0" indent="0" rtl="0">
              <a:spcBef>
                <a:spcPts val="0"/>
              </a:spcBef>
              <a:spcAft>
                <a:spcPts val="0"/>
              </a:spcAft>
              <a:buClr>
                <a:schemeClr val="dk1"/>
              </a:buClr>
              <a:buSzPts val="1100"/>
              <a:buNone/>
            </a:pPr>
            <a:r>
              <a:rPr lang="zh-CN" altLang="en-US" dirty="0">
                <a:solidFill>
                  <a:schemeClr val="dk1"/>
                </a:solidFill>
              </a:rPr>
              <a:t>手套设备软件层，</a:t>
            </a:r>
            <a:r>
              <a:rPr lang="en-US" altLang="zh-CN" dirty="0">
                <a:solidFill>
                  <a:schemeClr val="dk1"/>
                </a:solidFill>
              </a:rPr>
              <a:t>PC</a:t>
            </a:r>
            <a:r>
              <a:rPr lang="zh-CN" altLang="en-US" dirty="0">
                <a:solidFill>
                  <a:schemeClr val="dk1"/>
                </a:solidFill>
              </a:rPr>
              <a:t>端支撑层和集成开发环境层。</a:t>
            </a:r>
          </a:p>
          <a:p>
            <a:pPr marL="158750" lvl="0" indent="0" rtl="0">
              <a:spcBef>
                <a:spcPts val="0"/>
              </a:spcBef>
              <a:spcAft>
                <a:spcPts val="0"/>
              </a:spcAft>
              <a:buClr>
                <a:schemeClr val="dk1"/>
              </a:buClr>
              <a:buSzPts val="1100"/>
              <a:buNone/>
            </a:pPr>
            <a:r>
              <a:rPr lang="zh-CN" altLang="en-US" dirty="0">
                <a:solidFill>
                  <a:schemeClr val="dk1"/>
                </a:solidFill>
              </a:rPr>
              <a:t>其中我们的核心姿态追踪算法处于手套设备软件层，核心手势识别算法处于</a:t>
            </a:r>
            <a:r>
              <a:rPr lang="en-US" altLang="zh-CN" dirty="0">
                <a:solidFill>
                  <a:schemeClr val="dk1"/>
                </a:solidFill>
              </a:rPr>
              <a:t>PC</a:t>
            </a:r>
            <a:r>
              <a:rPr lang="zh-CN" altLang="en-US" dirty="0">
                <a:solidFill>
                  <a:schemeClr val="dk1"/>
                </a:solidFill>
              </a:rPr>
              <a:t>端支撑软件层。</a:t>
            </a:r>
          </a:p>
          <a:p>
            <a:pPr marL="158750" lvl="0" indent="0" rtl="0">
              <a:spcBef>
                <a:spcPts val="0"/>
              </a:spcBef>
              <a:spcAft>
                <a:spcPts val="0"/>
              </a:spcAft>
              <a:buClr>
                <a:schemeClr val="dk1"/>
              </a:buClr>
              <a:buSzPts val="1100"/>
              <a:buNone/>
            </a:pPr>
            <a:endParaRPr lang="zh-CN" altLang="en-US" dirty="0">
              <a:solidFill>
                <a:schemeClr val="dk1"/>
              </a:solidFill>
            </a:endParaRPr>
          </a:p>
        </p:txBody>
      </p:sp>
    </p:spTree>
    <p:extLst>
      <p:ext uri="{BB962C8B-B14F-4D97-AF65-F5344CB8AC3E}">
        <p14:creationId xmlns:p14="http://schemas.microsoft.com/office/powerpoint/2010/main" val="4158564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gif"/></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hyperlink" Target="https://www.leapmotion.com/" TargetMode="Externa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hyperlink" Target="https://www.vive.com/cn/"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58.jpg"/><Relationship Id="rId4" Type="http://schemas.openxmlformats.org/officeDocument/2006/relationships/chart" Target="../charts/char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oculus.com/rift/"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image" Target="../media/image59.jpeg"/></Relationships>
</file>

<file path=ppt/slides/_rels/slide29.xml.rels><?xml version="1.0" encoding="UTF-8" standalone="yes"?>
<Relationships xmlns="http://schemas.openxmlformats.org/package/2006/relationships"><Relationship Id="rId3" Type="http://schemas.openxmlformats.org/officeDocument/2006/relationships/hyperlink" Target="https://store.steampowered.com/valveindex"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0.jpeg"/><Relationship Id="rId4" Type="http://schemas.openxmlformats.org/officeDocument/2006/relationships/chart" Target="../charts/chart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s://manus-vr.com/"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1.jpeg"/><Relationship Id="rId4" Type="http://schemas.openxmlformats.org/officeDocument/2006/relationships/chart" Target="../charts/chart10.xml"/></Relationships>
</file>

<file path=ppt/slides/_rels/slide31.xml.rels><?xml version="1.0" encoding="UTF-8" standalone="yes"?>
<Relationships xmlns="http://schemas.openxmlformats.org/package/2006/relationships"><Relationship Id="rId3" Type="http://schemas.openxmlformats.org/officeDocument/2006/relationships/hyperlink" Target="http://www.noitom.com.cn/noitom-hi5/"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62.jpeg"/><Relationship Id="rId4" Type="http://schemas.openxmlformats.org/officeDocument/2006/relationships/chart" Target="../charts/chart11.xml"/></Relationships>
</file>

<file path=ppt/slides/_rels/slide32.xml.rels><?xml version="1.0" encoding="UTF-8" standalone="yes"?>
<Relationships xmlns="http://schemas.openxmlformats.org/package/2006/relationships"><Relationship Id="rId3" Type="http://schemas.openxmlformats.org/officeDocument/2006/relationships/hyperlink" Target="http://www.spring-vr.com/home/product/pinfo/?nid=12"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chart" Target="../charts/chart12.xml"/></Relationships>
</file>

<file path=ppt/slides/_rels/slide33.xml.rels><?xml version="1.0" encoding="UTF-8" standalone="yes"?>
<Relationships xmlns="http://schemas.openxmlformats.org/package/2006/relationships"><Relationship Id="rId3" Type="http://schemas.openxmlformats.org/officeDocument/2006/relationships/hyperlink" Target="https://www.dextarobotics.com/zh-cn"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chart" Target="../charts/chart13.xml"/></Relationships>
</file>

<file path=ppt/slides/_rels/slide34.xml.rels><?xml version="1.0" encoding="UTF-8" standalone="yes"?>
<Relationships xmlns="http://schemas.openxmlformats.org/package/2006/relationships"><Relationship Id="rId3" Type="http://schemas.openxmlformats.org/officeDocument/2006/relationships/hyperlink" Target="http://5dt.com/5dt-data-glove-ultra/"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chart" Target="../charts/chart14.xml"/></Relationships>
</file>

<file path=ppt/slides/_rels/slide35.xml.rels><?xml version="1.0" encoding="UTF-8" standalone="yes"?>
<Relationships xmlns="http://schemas.openxmlformats.org/package/2006/relationships"><Relationship Id="rId3" Type="http://schemas.openxmlformats.org/officeDocument/2006/relationships/hyperlink" Target="http://www.cyberglovesystems.com/"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chart" Target="../charts/chart15.xml"/></Relationships>
</file>

<file path=ppt/slides/_rels/slide36.xml.rels><?xml version="1.0" encoding="UTF-8" standalone="yes"?>
<Relationships xmlns="http://schemas.openxmlformats.org/package/2006/relationships"><Relationship Id="rId3" Type="http://schemas.openxmlformats.org/officeDocument/2006/relationships/hyperlink" Target="http://www.wiseglove.com/Vrprod/Dataglove/"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chart" Target="../charts/chart16.xml"/></Relationships>
</file>

<file path=ppt/slides/_rels/slide37.xml.rels><?xml version="1.0" encoding="UTF-8" standalone="yes"?>
<Relationships xmlns="http://schemas.openxmlformats.org/package/2006/relationships"><Relationship Id="rId3" Type="http://schemas.openxmlformats.org/officeDocument/2006/relationships/hyperlink" Target="http://www.noitom.com.cn/noitom-hi5/" TargetMode="External"/><Relationship Id="rId7"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hyperlink" Target="https://senso.me/" TargetMode="Externa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chart" Target="../charts/chart18.xml"/><Relationship Id="rId4" Type="http://schemas.openxmlformats.org/officeDocument/2006/relationships/chart" Target="../charts/chart1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png"/><Relationship Id="rId10" Type="http://schemas.openxmlformats.org/officeDocument/2006/relationships/image" Target="../media/image81.jpeg"/><Relationship Id="rId4" Type="http://schemas.openxmlformats.org/officeDocument/2006/relationships/image" Target="../media/image75.jpeg"/><Relationship Id="rId9"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hyperlink" Target="https://www.bilibili.com/video/av56106616/"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7.png"/><Relationship Id="rId7"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chart" Target="../charts/chart4.xml"/><Relationship Id="rId4" Type="http://schemas.openxmlformats.org/officeDocument/2006/relationships/image" Target="../media/image18.png"/><Relationship Id="rId9"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101"/>
        </a:solidFill>
        <a:effectLst/>
      </p:bgPr>
    </p:bg>
    <p:spTree>
      <p:nvGrpSpPr>
        <p:cNvPr id="1" name="Shape 53"/>
        <p:cNvGrpSpPr/>
        <p:nvPr/>
      </p:nvGrpSpPr>
      <p:grpSpPr>
        <a:xfrm>
          <a:off x="0" y="0"/>
          <a:ext cx="0" cy="0"/>
          <a:chOff x="0" y="0"/>
          <a:chExt cx="0" cy="0"/>
        </a:xfrm>
      </p:grpSpPr>
      <p:pic>
        <p:nvPicPr>
          <p:cNvPr id="6"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9831" y="213235"/>
            <a:ext cx="5039805" cy="2721496"/>
          </a:xfrm>
          <a:prstGeom prst="rect">
            <a:avLst/>
          </a:prstGeom>
          <a:solidFill>
            <a:srgbClr val="3F6184"/>
          </a:solidFill>
        </p:spPr>
      </p:pic>
      <p:pic>
        <p:nvPicPr>
          <p:cNvPr id="5"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2865" y="3177420"/>
            <a:ext cx="3961691" cy="2228452"/>
          </a:xfrm>
          <a:prstGeom prst="rect">
            <a:avLst/>
          </a:prstGeom>
          <a:solidFill>
            <a:srgbClr val="3F6184"/>
          </a:solidFill>
        </p:spPr>
      </p:pic>
      <p:pic>
        <p:nvPicPr>
          <p:cNvPr id="7"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4565" y="3109811"/>
            <a:ext cx="4350676" cy="2363671"/>
          </a:xfrm>
          <a:prstGeom prst="rect">
            <a:avLst/>
          </a:prstGeom>
          <a:solidFill>
            <a:srgbClr val="3F6184"/>
          </a:solidFill>
        </p:spPr>
      </p:pic>
      <p:sp>
        <p:nvSpPr>
          <p:cNvPr id="2" name="Rectangle 1"/>
          <p:cNvSpPr/>
          <p:nvPr/>
        </p:nvSpPr>
        <p:spPr>
          <a:xfrm>
            <a:off x="-1" y="2800841"/>
            <a:ext cx="9144001" cy="493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hape 63"/>
          <p:cNvSpPr txBox="1"/>
          <p:nvPr/>
        </p:nvSpPr>
        <p:spPr>
          <a:xfrm>
            <a:off x="992182" y="1668512"/>
            <a:ext cx="7296600" cy="1816789"/>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altLang="zh-CN" sz="3600" b="1" dirty="0">
                <a:solidFill>
                  <a:srgbClr val="FFFFFF"/>
                </a:solidFill>
                <a:latin typeface="Corbel"/>
                <a:ea typeface="Corbel"/>
                <a:cs typeface="Corbel"/>
                <a:sym typeface="Corbel"/>
              </a:rPr>
              <a:t>MatrixRealm</a:t>
            </a:r>
            <a:r>
              <a:rPr lang="en-US" altLang="zh-CN" sz="4000" b="1" dirty="0">
                <a:solidFill>
                  <a:srgbClr val="FFFFFF"/>
                </a:solidFill>
                <a:latin typeface="Corbel"/>
                <a:ea typeface="Corbel"/>
                <a:cs typeface="Corbel"/>
                <a:sym typeface="Corbel"/>
              </a:rPr>
              <a:t>——</a:t>
            </a:r>
            <a:r>
              <a:rPr lang="zh-CN" altLang="en-US" sz="2800" b="1" dirty="0">
                <a:solidFill>
                  <a:srgbClr val="FFFFFF"/>
                </a:solidFill>
                <a:latin typeface="Corbel"/>
                <a:ea typeface="Corbel"/>
                <a:cs typeface="Corbel"/>
                <a:sym typeface="Corbel"/>
              </a:rPr>
              <a:t>源域科技</a:t>
            </a:r>
            <a:endParaRPr lang="en-US" altLang="zh-CN" sz="2800" b="1" dirty="0">
              <a:solidFill>
                <a:srgbClr val="FFFFFF"/>
              </a:solidFill>
              <a:latin typeface="Corbel"/>
              <a:ea typeface="Corbel"/>
              <a:cs typeface="Corbel"/>
              <a:sym typeface="Corbel"/>
            </a:endParaRPr>
          </a:p>
          <a:p>
            <a:pPr marL="0" lvl="0" indent="0" algn="ctr" rtl="0">
              <a:lnSpc>
                <a:spcPct val="100000"/>
              </a:lnSpc>
              <a:spcBef>
                <a:spcPts val="0"/>
              </a:spcBef>
              <a:spcAft>
                <a:spcPts val="0"/>
              </a:spcAft>
              <a:buNone/>
            </a:pPr>
            <a:endParaRPr lang="en-US" altLang="zh-CN" b="1" dirty="0">
              <a:solidFill>
                <a:srgbClr val="FFFFFF"/>
              </a:solidFill>
              <a:latin typeface="Corbel"/>
              <a:ea typeface="Corbel"/>
              <a:cs typeface="Corbel"/>
              <a:sym typeface="Corbel"/>
            </a:endParaRPr>
          </a:p>
          <a:p>
            <a:pPr marL="0" lvl="0" indent="0" algn="ctr" rtl="0">
              <a:lnSpc>
                <a:spcPct val="100000"/>
              </a:lnSpc>
              <a:spcBef>
                <a:spcPts val="0"/>
              </a:spcBef>
              <a:spcAft>
                <a:spcPts val="0"/>
              </a:spcAft>
              <a:buNone/>
            </a:pPr>
            <a:r>
              <a:rPr lang="zh-CN" altLang="en-US" sz="2000" dirty="0">
                <a:solidFill>
                  <a:srgbClr val="FFFFFF"/>
                </a:solidFill>
                <a:latin typeface="Corbel"/>
                <a:ea typeface="Corbel"/>
                <a:cs typeface="Corbel"/>
                <a:sym typeface="Corbel"/>
              </a:rPr>
              <a:t>专注于最自然的人机交互解决方案</a:t>
            </a:r>
            <a:endParaRPr sz="2000" dirty="0">
              <a:solidFill>
                <a:srgbClr val="FFFFFF"/>
              </a:solidFill>
              <a:latin typeface="Corbel"/>
              <a:ea typeface="Corbel"/>
              <a:cs typeface="Corbel"/>
              <a:sym typeface="Corbe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348" r="16262" b="20576"/>
          <a:stretch/>
        </p:blipFill>
        <p:spPr>
          <a:xfrm>
            <a:off x="6932533" y="2347951"/>
            <a:ext cx="1117800" cy="1201127"/>
          </a:xfrm>
          <a:prstGeom prst="rect">
            <a:avLst/>
          </a:prstGeom>
        </p:spPr>
      </p:pic>
      <p:grpSp>
        <p:nvGrpSpPr>
          <p:cNvPr id="10" name="Group 9"/>
          <p:cNvGrpSpPr/>
          <p:nvPr/>
        </p:nvGrpSpPr>
        <p:grpSpPr>
          <a:xfrm>
            <a:off x="817918" y="2524951"/>
            <a:ext cx="1513839" cy="1492703"/>
            <a:chOff x="648818" y="2285337"/>
            <a:chExt cx="1823323" cy="1646583"/>
          </a:xfrm>
        </p:grpSpPr>
        <p:pic>
          <p:nvPicPr>
            <p:cNvPr id="1026" name="Picture 2" descr="https://timgsa.baidu.com/timg?image&amp;quality=80&amp;size=b9999_10000&amp;sec=1531150949350&amp;di=51016d38885172342779c9abb083cb72&amp;imgtype=0&amp;src=http%3A%2F%2Fb.hiphotos.baidu.com%2Fnews%2Fw%3D638%2Fsign%3D2621c04faeec8a13141a54e3cf029157%2F6a63f6246b600c33f6493a681d4c510fd9f9a15a.jpg"/>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818" y="2285337"/>
              <a:ext cx="1823323" cy="136749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8818" y="3502090"/>
              <a:ext cx="1789042" cy="42983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050">
                <a:latin typeface="微软雅黑" pitchFamily="34" charset="-122"/>
                <a:ea typeface="微软雅黑" pitchFamily="34" charset="-122"/>
              </a:endParaRPr>
            </a:p>
          </p:txBody>
        </p:sp>
      </p:grpSp>
      <p:sp>
        <p:nvSpPr>
          <p:cNvPr id="5" name="Rectangle 4"/>
          <p:cNvSpPr/>
          <p:nvPr/>
        </p:nvSpPr>
        <p:spPr>
          <a:xfrm>
            <a:off x="792191" y="3711664"/>
            <a:ext cx="1467068" cy="553998"/>
          </a:xfrm>
          <a:prstGeom prst="rect">
            <a:avLst/>
          </a:prstGeom>
        </p:spPr>
        <p:txBody>
          <a:bodyPr wrap="none">
            <a:spAutoFit/>
          </a:bodyPr>
          <a:lstStyle/>
          <a:p>
            <a:pPr lvl="0" algn="ctr">
              <a:lnSpc>
                <a:spcPct val="150000"/>
              </a:lnSpc>
            </a:pPr>
            <a:r>
              <a:rPr lang="en-US" altLang="zh-CN" sz="1000" dirty="0">
                <a:solidFill>
                  <a:schemeClr val="dk1"/>
                </a:solidFill>
                <a:latin typeface="微软雅黑" pitchFamily="34" charset="-122"/>
                <a:ea typeface="微软雅黑" pitchFamily="34" charset="-122"/>
              </a:rPr>
              <a:t>Lighthouse</a:t>
            </a:r>
            <a:r>
              <a:rPr lang="zh-CN" altLang="en-US" sz="1000" dirty="0">
                <a:solidFill>
                  <a:schemeClr val="dk1"/>
                </a:solidFill>
                <a:latin typeface="微软雅黑" pitchFamily="34" charset="-122"/>
                <a:ea typeface="微软雅黑" pitchFamily="34" charset="-122"/>
              </a:rPr>
              <a:t>技术</a:t>
            </a:r>
            <a:endParaRPr lang="en-US" altLang="zh-CN" sz="1000" dirty="0">
              <a:solidFill>
                <a:schemeClr val="dk1"/>
              </a:solidFill>
              <a:latin typeface="微软雅黑" pitchFamily="34" charset="-122"/>
              <a:ea typeface="微软雅黑" pitchFamily="34" charset="-122"/>
            </a:endParaRPr>
          </a:p>
          <a:p>
            <a:pPr lvl="0" algn="ctr">
              <a:lnSpc>
                <a:spcPct val="150000"/>
              </a:lnSpc>
            </a:pPr>
            <a:r>
              <a:rPr lang="zh-CN" altLang="en-US" sz="1000" dirty="0">
                <a:solidFill>
                  <a:schemeClr val="dk1"/>
                </a:solidFill>
                <a:latin typeface="微软雅黑" pitchFamily="34" charset="-122"/>
                <a:ea typeface="微软雅黑" pitchFamily="34" charset="-122"/>
              </a:rPr>
              <a:t>超高精度空间定位能力</a:t>
            </a:r>
            <a:endParaRPr lang="arn-CL" altLang="zh-CN" sz="1000" dirty="0">
              <a:solidFill>
                <a:schemeClr val="dk1"/>
              </a:solidFill>
              <a:latin typeface="微软雅黑" pitchFamily="34" charset="-122"/>
              <a:ea typeface="微软雅黑" pitchFamily="34" charset="-122"/>
            </a:endParaRPr>
          </a:p>
        </p:txBody>
      </p:sp>
      <p:sp>
        <p:nvSpPr>
          <p:cNvPr id="8" name="Rectangle 7"/>
          <p:cNvSpPr/>
          <p:nvPr/>
        </p:nvSpPr>
        <p:spPr>
          <a:xfrm>
            <a:off x="2579478" y="3711664"/>
            <a:ext cx="2005678" cy="553998"/>
          </a:xfrm>
          <a:prstGeom prst="rect">
            <a:avLst/>
          </a:prstGeom>
        </p:spPr>
        <p:txBody>
          <a:bodyPr wrap="none">
            <a:spAutoFit/>
          </a:bodyPr>
          <a:lstStyle/>
          <a:p>
            <a:pPr lvl="0" algn="ctr">
              <a:lnSpc>
                <a:spcPct val="150000"/>
              </a:lnSpc>
            </a:pPr>
            <a:r>
              <a:rPr lang="zh-CN" altLang="en-US" sz="1000" dirty="0">
                <a:solidFill>
                  <a:schemeClr val="dk1"/>
                </a:solidFill>
                <a:latin typeface="微软雅黑" pitchFamily="34" charset="-122"/>
                <a:ea typeface="微软雅黑" pitchFamily="34" charset="-122"/>
              </a:rPr>
              <a:t>革新性的手部追踪技术</a:t>
            </a:r>
            <a:endParaRPr lang="en-US" altLang="zh-CN" sz="1000" dirty="0">
              <a:solidFill>
                <a:schemeClr val="dk1"/>
              </a:solidFill>
              <a:latin typeface="微软雅黑" pitchFamily="34" charset="-122"/>
              <a:ea typeface="微软雅黑" pitchFamily="34" charset="-122"/>
            </a:endParaRPr>
          </a:p>
          <a:p>
            <a:pPr lvl="0" algn="ctr">
              <a:lnSpc>
                <a:spcPct val="150000"/>
              </a:lnSpc>
            </a:pPr>
            <a:r>
              <a:rPr lang="zh-CN" altLang="en-US" sz="1000" dirty="0">
                <a:solidFill>
                  <a:schemeClr val="dk1"/>
                </a:solidFill>
                <a:latin typeface="微软雅黑" pitchFamily="34" charset="-122"/>
                <a:ea typeface="微软雅黑" pitchFamily="34" charset="-122"/>
              </a:rPr>
              <a:t>当今世界最先进的动作捕捉能力</a:t>
            </a:r>
            <a:endParaRPr lang="arn-CL" altLang="zh-CN" sz="1000" dirty="0">
              <a:solidFill>
                <a:schemeClr val="dk1"/>
              </a:solidFill>
              <a:latin typeface="微软雅黑" pitchFamily="34" charset="-122"/>
              <a:ea typeface="微软雅黑" pitchFamily="34" charset="-122"/>
            </a:endParaRPr>
          </a:p>
        </p:txBody>
      </p:sp>
      <p:sp>
        <p:nvSpPr>
          <p:cNvPr id="33" name="Rectangle 32"/>
          <p:cNvSpPr/>
          <p:nvPr/>
        </p:nvSpPr>
        <p:spPr>
          <a:xfrm>
            <a:off x="4848606" y="1743986"/>
            <a:ext cx="1261884"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细腻的物理反馈</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38" name="Rectangle 37"/>
          <p:cNvSpPr/>
          <p:nvPr/>
        </p:nvSpPr>
        <p:spPr>
          <a:xfrm>
            <a:off x="6680688" y="1739367"/>
            <a:ext cx="1569660"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精致紧凑的产品外形</a:t>
            </a:r>
            <a:endParaRPr lang="arn-CL" altLang="zh-CN" sz="1200" b="1" dirty="0">
              <a:solidFill>
                <a:schemeClr val="tx1">
                  <a:lumMod val="65000"/>
                  <a:lumOff val="35000"/>
                </a:schemeClr>
              </a:solidFill>
              <a:latin typeface="微软雅黑" pitchFamily="34" charset="-122"/>
              <a:ea typeface="微软雅黑" pitchFamily="34" charset="-122"/>
            </a:endParaRPr>
          </a:p>
        </p:txBody>
      </p:sp>
      <p:cxnSp>
        <p:nvCxnSpPr>
          <p:cNvPr id="40" name="Shape 301"/>
          <p:cNvCxnSpPr/>
          <p:nvPr/>
        </p:nvCxnSpPr>
        <p:spPr>
          <a:xfrm>
            <a:off x="2565868" y="1620000"/>
            <a:ext cx="0" cy="3060000"/>
          </a:xfrm>
          <a:prstGeom prst="straightConnector1">
            <a:avLst/>
          </a:prstGeom>
          <a:noFill/>
          <a:ln w="12700" cap="flat" cmpd="sng">
            <a:solidFill>
              <a:srgbClr val="D9D9D9"/>
            </a:solidFill>
            <a:prstDash val="solid"/>
            <a:round/>
            <a:headEnd type="none" w="med" len="med"/>
            <a:tailEnd type="none" w="med" len="med"/>
          </a:ln>
        </p:spPr>
      </p:cxnSp>
      <p:cxnSp>
        <p:nvCxnSpPr>
          <p:cNvPr id="41" name="Shape 302"/>
          <p:cNvCxnSpPr/>
          <p:nvPr/>
        </p:nvCxnSpPr>
        <p:spPr>
          <a:xfrm>
            <a:off x="4568093" y="1620000"/>
            <a:ext cx="0" cy="3060000"/>
          </a:xfrm>
          <a:prstGeom prst="straightConnector1">
            <a:avLst/>
          </a:prstGeom>
          <a:noFill/>
          <a:ln w="12700" cap="flat" cmpd="sng">
            <a:solidFill>
              <a:srgbClr val="D9D9D9"/>
            </a:solidFill>
            <a:prstDash val="solid"/>
            <a:round/>
            <a:headEnd type="none" w="med" len="med"/>
            <a:tailEnd type="none" w="med" len="med"/>
          </a:ln>
        </p:spPr>
      </p:cxnSp>
      <p:cxnSp>
        <p:nvCxnSpPr>
          <p:cNvPr id="42" name="Shape 302"/>
          <p:cNvCxnSpPr/>
          <p:nvPr/>
        </p:nvCxnSpPr>
        <p:spPr>
          <a:xfrm>
            <a:off x="6419316" y="1620000"/>
            <a:ext cx="0" cy="3060000"/>
          </a:xfrm>
          <a:prstGeom prst="straightConnector1">
            <a:avLst/>
          </a:prstGeom>
          <a:noFill/>
          <a:ln w="12700" cap="flat" cmpd="sng">
            <a:solidFill>
              <a:srgbClr val="D9D9D9"/>
            </a:solidFill>
            <a:prstDash val="solid"/>
            <a:round/>
            <a:headEnd type="none" w="med" len="med"/>
            <a:tailEnd type="none" w="med" len="med"/>
          </a:ln>
        </p:spPr>
      </p:cxnSp>
      <p:sp>
        <p:nvSpPr>
          <p:cNvPr id="35" name="Shape 250"/>
          <p:cNvSpPr/>
          <p:nvPr/>
        </p:nvSpPr>
        <p:spPr>
          <a:xfrm>
            <a:off x="582775" y="875850"/>
            <a:ext cx="3514800" cy="398700"/>
          </a:xfrm>
          <a:prstGeom prst="rect">
            <a:avLst/>
          </a:prstGeom>
          <a:noFill/>
          <a:ln>
            <a:noFill/>
          </a:ln>
        </p:spPr>
        <p:txBody>
          <a:bodyPr spcFirstLastPara="1" wrap="square" lIns="91425" tIns="45700" rIns="91425" bIns="45700" anchor="t" anchorCtr="0">
            <a:noAutofit/>
          </a:bodyPr>
          <a:lstStyle/>
          <a:p>
            <a:pPr lvl="0"/>
            <a:r>
              <a:rPr lang="en-US" altLang="zh-CN" sz="2000" b="1" dirty="0">
                <a:latin typeface="微软雅黑" pitchFamily="34" charset="-122"/>
                <a:ea typeface="微软雅黑" pitchFamily="34" charset="-122"/>
              </a:rPr>
              <a:t>MASTERY </a:t>
            </a:r>
            <a:r>
              <a:rPr lang="zh-CN" altLang="en-US" sz="2000" b="1" dirty="0">
                <a:latin typeface="微软雅黑" pitchFamily="34" charset="-122"/>
                <a:ea typeface="微软雅黑" pitchFamily="34" charset="-122"/>
              </a:rPr>
              <a:t>优势</a:t>
            </a:r>
            <a:endParaRPr lang="arn-CL" altLang="zh-CN" sz="2000" b="1" dirty="0">
              <a:latin typeface="微软雅黑" pitchFamily="34" charset="-122"/>
              <a:ea typeface="微软雅黑" pitchFamily="34" charset="-122"/>
            </a:endParaRPr>
          </a:p>
        </p:txBody>
      </p:sp>
      <p:sp>
        <p:nvSpPr>
          <p:cNvPr id="39" name="Rectangle 38"/>
          <p:cNvSpPr/>
          <p:nvPr/>
        </p:nvSpPr>
        <p:spPr>
          <a:xfrm>
            <a:off x="779538" y="1739367"/>
            <a:ext cx="1569660"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亚毫米级别空间定位</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43" name="Rectangle 42"/>
          <p:cNvSpPr/>
          <p:nvPr/>
        </p:nvSpPr>
        <p:spPr>
          <a:xfrm>
            <a:off x="2675754" y="1739367"/>
            <a:ext cx="1758815" cy="369332"/>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超过</a:t>
            </a:r>
            <a:r>
              <a:rPr lang="en-US" altLang="zh-CN" sz="1200" b="1" dirty="0">
                <a:solidFill>
                  <a:schemeClr val="tx1">
                    <a:lumMod val="65000"/>
                    <a:lumOff val="35000"/>
                  </a:schemeClr>
                </a:solidFill>
                <a:latin typeface="微软雅黑" pitchFamily="34" charset="-122"/>
                <a:ea typeface="微软雅黑" pitchFamily="34" charset="-122"/>
              </a:rPr>
              <a:t>28</a:t>
            </a:r>
            <a:r>
              <a:rPr lang="zh-CN" altLang="en-US" sz="1200" b="1" dirty="0">
                <a:solidFill>
                  <a:schemeClr val="tx1">
                    <a:lumMod val="65000"/>
                    <a:lumOff val="35000"/>
                  </a:schemeClr>
                </a:solidFill>
                <a:latin typeface="微软雅黑" pitchFamily="34" charset="-122"/>
                <a:ea typeface="微软雅黑" pitchFamily="34" charset="-122"/>
              </a:rPr>
              <a:t>自由度追踪能力</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65" name="Rectangle 64"/>
          <p:cNvSpPr/>
          <p:nvPr/>
        </p:nvSpPr>
        <p:spPr>
          <a:xfrm>
            <a:off x="4740159" y="3711555"/>
            <a:ext cx="1595309" cy="553998"/>
          </a:xfrm>
          <a:prstGeom prst="rect">
            <a:avLst/>
          </a:prstGeom>
        </p:spPr>
        <p:txBody>
          <a:bodyPr wrap="none">
            <a:spAutoFit/>
          </a:bodyPr>
          <a:lstStyle/>
          <a:p>
            <a:pPr lvl="0" algn="ctr">
              <a:lnSpc>
                <a:spcPct val="150000"/>
              </a:lnSpc>
            </a:pPr>
            <a:r>
              <a:rPr lang="zh-CN" altLang="en-US" sz="1000" dirty="0">
                <a:solidFill>
                  <a:schemeClr val="dk1"/>
                </a:solidFill>
                <a:latin typeface="微软雅黑" pitchFamily="34" charset="-122"/>
                <a:ea typeface="微软雅黑" pitchFamily="34" charset="-122"/>
              </a:rPr>
              <a:t>震动电机阵列</a:t>
            </a:r>
            <a:endParaRPr lang="en-US" altLang="zh-CN" sz="1000" dirty="0">
              <a:solidFill>
                <a:schemeClr val="dk1"/>
              </a:solidFill>
              <a:latin typeface="微软雅黑" pitchFamily="34" charset="-122"/>
              <a:ea typeface="微软雅黑" pitchFamily="34" charset="-122"/>
            </a:endParaRPr>
          </a:p>
          <a:p>
            <a:pPr lvl="0" algn="ctr">
              <a:lnSpc>
                <a:spcPct val="150000"/>
              </a:lnSpc>
            </a:pPr>
            <a:r>
              <a:rPr lang="zh-CN" altLang="en-US" sz="1000" dirty="0">
                <a:solidFill>
                  <a:schemeClr val="dk1"/>
                </a:solidFill>
                <a:latin typeface="微软雅黑" pitchFamily="34" charset="-122"/>
                <a:ea typeface="微软雅黑" pitchFamily="34" charset="-122"/>
              </a:rPr>
              <a:t>细腻丰富的物理反馈效果</a:t>
            </a:r>
            <a:endParaRPr lang="arn-CL" altLang="zh-CN" sz="1000" dirty="0">
              <a:solidFill>
                <a:schemeClr val="dk1"/>
              </a:solidFill>
              <a:latin typeface="微软雅黑" pitchFamily="34" charset="-122"/>
              <a:ea typeface="微软雅黑" pitchFamily="34" charset="-122"/>
            </a:endParaRPr>
          </a:p>
        </p:txBody>
      </p:sp>
      <p:sp>
        <p:nvSpPr>
          <p:cNvPr id="66" name="Rectangle 65"/>
          <p:cNvSpPr/>
          <p:nvPr/>
        </p:nvSpPr>
        <p:spPr>
          <a:xfrm>
            <a:off x="6725573" y="3711554"/>
            <a:ext cx="1595309" cy="526811"/>
          </a:xfrm>
          <a:prstGeom prst="rect">
            <a:avLst/>
          </a:prstGeom>
        </p:spPr>
        <p:txBody>
          <a:bodyPr wrap="none">
            <a:spAutoFit/>
          </a:bodyPr>
          <a:lstStyle/>
          <a:p>
            <a:pPr lvl="0" algn="ctr">
              <a:lnSpc>
                <a:spcPct val="150000"/>
              </a:lnSpc>
            </a:pPr>
            <a:r>
              <a:rPr lang="zh-CN" altLang="en-US" sz="1000" dirty="0">
                <a:solidFill>
                  <a:schemeClr val="dk1"/>
                </a:solidFill>
                <a:latin typeface="微软雅黑" pitchFamily="34" charset="-122"/>
                <a:ea typeface="微软雅黑" pitchFamily="34" charset="-122"/>
              </a:rPr>
              <a:t>与外骨骼方案相比，</a:t>
            </a:r>
            <a:endParaRPr lang="en-US" altLang="zh-CN" sz="1000" dirty="0">
              <a:solidFill>
                <a:schemeClr val="dk1"/>
              </a:solidFill>
              <a:latin typeface="微软雅黑" pitchFamily="34" charset="-122"/>
              <a:ea typeface="微软雅黑" pitchFamily="34" charset="-122"/>
            </a:endParaRPr>
          </a:p>
          <a:p>
            <a:pPr lvl="0" algn="ctr">
              <a:lnSpc>
                <a:spcPct val="150000"/>
              </a:lnSpc>
            </a:pPr>
            <a:r>
              <a:rPr lang="zh-CN" altLang="en-US" sz="1000" dirty="0">
                <a:solidFill>
                  <a:schemeClr val="dk1"/>
                </a:solidFill>
                <a:latin typeface="微软雅黑" pitchFamily="34" charset="-122"/>
                <a:ea typeface="微软雅黑" pitchFamily="34" charset="-122"/>
              </a:rPr>
              <a:t>更容易被接受的产品外观</a:t>
            </a:r>
            <a:endParaRPr lang="arn-CL" altLang="zh-CN" sz="1000" dirty="0">
              <a:solidFill>
                <a:schemeClr val="dk1"/>
              </a:solidFill>
              <a:latin typeface="微软雅黑" pitchFamily="34" charset="-122"/>
              <a:ea typeface="微软雅黑" pitchFamily="34" charset="-122"/>
            </a:endParaRPr>
          </a:p>
        </p:txBody>
      </p:sp>
      <p:sp>
        <p:nvSpPr>
          <p:cNvPr id="2" name="TextBox 1"/>
          <p:cNvSpPr txBox="1"/>
          <p:nvPr/>
        </p:nvSpPr>
        <p:spPr>
          <a:xfrm>
            <a:off x="7128299" y="2576418"/>
            <a:ext cx="677458" cy="1015663"/>
          </a:xfrm>
          <a:prstGeom prst="rect">
            <a:avLst/>
          </a:prstGeom>
          <a:noFill/>
        </p:spPr>
        <p:txBody>
          <a:bodyPr wrap="square" rtlCol="0">
            <a:spAutoFit/>
          </a:bodyPr>
          <a:lstStyle/>
          <a:p>
            <a:r>
              <a:rPr lang="zh-CN" altLang="en-US" sz="6000" dirty="0">
                <a:solidFill>
                  <a:srgbClr val="FF0000"/>
                </a:solidFill>
                <a:latin typeface="微软雅黑" panose="020B0503020204020204" pitchFamily="34" charset="-122"/>
                <a:ea typeface="微软雅黑" panose="020B0503020204020204" pitchFamily="34" charset="-122"/>
              </a:rPr>
              <a: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4851" y="2489489"/>
            <a:ext cx="1860282" cy="1194744"/>
          </a:xfrm>
          <a:prstGeom prst="rect">
            <a:avLst/>
          </a:prstGeom>
        </p:spPr>
      </p:pic>
      <p:cxnSp>
        <p:nvCxnSpPr>
          <p:cNvPr id="55" name="Straight Connector 54"/>
          <p:cNvCxnSpPr/>
          <p:nvPr/>
        </p:nvCxnSpPr>
        <p:spPr>
          <a:xfrm flipV="1">
            <a:off x="5224628" y="2775841"/>
            <a:ext cx="480502" cy="31102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848606" y="2775841"/>
            <a:ext cx="856524" cy="2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907679" y="2615424"/>
            <a:ext cx="797451" cy="153614"/>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173827" y="2556216"/>
            <a:ext cx="531303" cy="212822"/>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439478" y="2748438"/>
            <a:ext cx="265652" cy="27431"/>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5330825" y="2775841"/>
            <a:ext cx="374305" cy="686228"/>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flipH="1">
            <a:off x="5181863" y="2496292"/>
            <a:ext cx="1568709" cy="483337"/>
          </a:xfrm>
          <a:prstGeom prst="rect">
            <a:avLst/>
          </a:prstGeom>
        </p:spPr>
        <p:txBody>
          <a:bodyPr wrap="square">
            <a:spAutoFit/>
          </a:bodyPr>
          <a:lstStyle/>
          <a:p>
            <a:pPr lvl="0" algn="ctr">
              <a:lnSpc>
                <a:spcPct val="150000"/>
              </a:lnSpc>
            </a:pPr>
            <a:r>
              <a:rPr lang="arn-CL" altLang="zh-CN" sz="900" b="1" dirty="0">
                <a:solidFill>
                  <a:schemeClr val="dk1"/>
                </a:solidFill>
                <a:latin typeface="微软雅黑" pitchFamily="34" charset="-122"/>
                <a:ea typeface="微软雅黑" pitchFamily="34" charset="-122"/>
              </a:rPr>
              <a:t>Haptic </a:t>
            </a:r>
          </a:p>
          <a:p>
            <a:pPr lvl="0" algn="ctr">
              <a:lnSpc>
                <a:spcPct val="150000"/>
              </a:lnSpc>
            </a:pPr>
            <a:r>
              <a:rPr lang="arn-CL" altLang="zh-CN" sz="900" b="1" dirty="0">
                <a:solidFill>
                  <a:schemeClr val="dk1"/>
                </a:solidFill>
                <a:latin typeface="微软雅黑" pitchFamily="34" charset="-122"/>
                <a:ea typeface="微软雅黑" pitchFamily="34" charset="-122"/>
              </a:rPr>
              <a:t>feedback</a:t>
            </a:r>
          </a:p>
        </p:txBody>
      </p:sp>
      <p:cxnSp>
        <p:nvCxnSpPr>
          <p:cNvPr id="73" name="Straight Connector 72"/>
          <p:cNvCxnSpPr/>
          <p:nvPr/>
        </p:nvCxnSpPr>
        <p:spPr>
          <a:xfrm>
            <a:off x="5025267" y="2542446"/>
            <a:ext cx="687899" cy="233395"/>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217725" y="241225"/>
            <a:ext cx="7321650" cy="326175"/>
            <a:chOff x="217725" y="241225"/>
            <a:chExt cx="7321650" cy="326175"/>
          </a:xfrm>
        </p:grpSpPr>
        <p:grpSp>
          <p:nvGrpSpPr>
            <p:cNvPr id="3" name="Group 2"/>
            <p:cNvGrpSpPr/>
            <p:nvPr/>
          </p:nvGrpSpPr>
          <p:grpSpPr>
            <a:xfrm>
              <a:off x="217725" y="241225"/>
              <a:ext cx="6799500" cy="326175"/>
              <a:chOff x="217725" y="241225"/>
              <a:chExt cx="6799500" cy="326175"/>
            </a:xfrm>
          </p:grpSpPr>
          <p:grpSp>
            <p:nvGrpSpPr>
              <p:cNvPr id="54" name="Group 53"/>
              <p:cNvGrpSpPr/>
              <p:nvPr/>
            </p:nvGrpSpPr>
            <p:grpSpPr>
              <a:xfrm>
                <a:off x="217725" y="244447"/>
                <a:ext cx="5753100" cy="322953"/>
                <a:chOff x="217725" y="244447"/>
                <a:chExt cx="5753100" cy="322953"/>
              </a:xfrm>
            </p:grpSpPr>
            <p:grpSp>
              <p:nvGrpSpPr>
                <p:cNvPr id="56" name="Shape 554"/>
                <p:cNvGrpSpPr/>
                <p:nvPr/>
              </p:nvGrpSpPr>
              <p:grpSpPr>
                <a:xfrm>
                  <a:off x="217725" y="244447"/>
                  <a:ext cx="4702019" cy="322403"/>
                  <a:chOff x="369925" y="6336097"/>
                  <a:chExt cx="4702019" cy="322403"/>
                </a:xfrm>
              </p:grpSpPr>
              <p:sp>
                <p:nvSpPr>
                  <p:cNvPr id="58" name="Shape 555"/>
                  <p:cNvSpPr/>
                  <p:nvPr/>
                </p:nvSpPr>
                <p:spPr>
                  <a:xfrm>
                    <a:off x="2458044" y="6336097"/>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5</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产品优势</a:t>
                    </a:r>
                    <a:endParaRPr sz="1300" b="1" i="0" u="none" strike="noStrike" cap="none" dirty="0">
                      <a:solidFill>
                        <a:srgbClr val="FFFFFF"/>
                      </a:solidFill>
                      <a:latin typeface="微软雅黑" pitchFamily="34" charset="-122"/>
                      <a:ea typeface="微软雅黑" pitchFamily="34" charset="-122"/>
                    </a:endParaRPr>
                  </a:p>
                </p:txBody>
              </p:sp>
              <p:sp>
                <p:nvSpPr>
                  <p:cNvPr id="59"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0"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1"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2"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7"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3"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4"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189" name="Shape 561"/>
              <p:cNvSpPr/>
              <p:nvPr/>
            </p:nvSpPr>
            <p:spPr>
              <a:xfrm>
                <a:off x="4922084" y="24525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4"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pic>
        <p:nvPicPr>
          <p:cNvPr id="7" name="Picture 6"/>
          <p:cNvPicPr>
            <a:picLocks noChangeAspect="1"/>
          </p:cNvPicPr>
          <p:nvPr/>
        </p:nvPicPr>
        <p:blipFill>
          <a:blip r:embed="rId6"/>
          <a:stretch>
            <a:fillRect/>
          </a:stretch>
        </p:blipFill>
        <p:spPr>
          <a:xfrm>
            <a:off x="2754253" y="2561959"/>
            <a:ext cx="1639654" cy="984273"/>
          </a:xfrm>
          <a:prstGeom prst="rect">
            <a:avLst/>
          </a:prstGeom>
        </p:spPr>
      </p:pic>
    </p:spTree>
    <p:extLst>
      <p:ext uri="{BB962C8B-B14F-4D97-AF65-F5344CB8AC3E}">
        <p14:creationId xmlns:p14="http://schemas.microsoft.com/office/powerpoint/2010/main" val="1509240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6" name="Shape 250"/>
          <p:cNvSpPr/>
          <p:nvPr/>
        </p:nvSpPr>
        <p:spPr>
          <a:xfrm>
            <a:off x="582775" y="875850"/>
            <a:ext cx="3514800"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产品规划</a:t>
            </a:r>
            <a:endParaRPr lang="arn-CL" altLang="zh-CN" sz="2000" b="1" dirty="0">
              <a:latin typeface="微软雅黑" pitchFamily="34" charset="-122"/>
              <a:ea typeface="微软雅黑" pitchFamily="34" charset="-122"/>
            </a:endParaRPr>
          </a:p>
        </p:txBody>
      </p:sp>
      <p:sp>
        <p:nvSpPr>
          <p:cNvPr id="5" name="Rectangle 4"/>
          <p:cNvSpPr/>
          <p:nvPr/>
        </p:nvSpPr>
        <p:spPr>
          <a:xfrm>
            <a:off x="695138" y="2219056"/>
            <a:ext cx="1783435" cy="1154091"/>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nSpc>
                <a:spcPct val="150000"/>
              </a:lnSpc>
            </a:pPr>
            <a:r>
              <a:rPr lang="zh-CN" altLang="en-US" sz="1000" dirty="0">
                <a:latin typeface="微软雅黑" panose="020B0503020204020204" pitchFamily="34" charset="-122"/>
                <a:ea typeface="微软雅黑" panose="020B0503020204020204" pitchFamily="34" charset="-122"/>
              </a:rPr>
              <a:t>推出</a:t>
            </a:r>
            <a:r>
              <a:rPr lang="en-US" altLang="zh-CN" sz="1000" dirty="0">
                <a:latin typeface="微软雅黑" panose="020B0503020204020204" pitchFamily="34" charset="-122"/>
                <a:ea typeface="微软雅黑" panose="020B0503020204020204" pitchFamily="34" charset="-122"/>
              </a:rPr>
              <a:t>Mastery</a:t>
            </a:r>
            <a:r>
              <a:rPr lang="zh-CN" altLang="en-US" sz="1000" dirty="0">
                <a:latin typeface="微软雅黑" panose="020B0503020204020204" pitchFamily="34" charset="-122"/>
                <a:ea typeface="微软雅黑" panose="020B0503020204020204" pitchFamily="34" charset="-122"/>
              </a:rPr>
              <a:t>商业级动捕手套解决方案</a:t>
            </a:r>
            <a:r>
              <a:rPr lang="en-US" altLang="zh-CN" sz="1000" dirty="0">
                <a:latin typeface="微软雅黑" panose="020B0503020204020204" pitchFamily="34" charset="-122"/>
                <a:ea typeface="微软雅黑" panose="020B0503020204020204" pitchFamily="34" charset="-122"/>
              </a:rPr>
              <a:t>:</a:t>
            </a:r>
          </a:p>
          <a:p>
            <a:pPr lvl="0">
              <a:lnSpc>
                <a:spcPct val="150000"/>
              </a:lnSpc>
            </a:pPr>
            <a:r>
              <a:rPr lang="en-US" altLang="zh-CN" sz="1000" dirty="0">
                <a:latin typeface="微软雅黑" panose="020B0503020204020204" pitchFamily="34" charset="-122"/>
                <a:ea typeface="微软雅黑" panose="020B0503020204020204" pitchFamily="34" charset="-122"/>
              </a:rPr>
              <a:t>1. Mastery</a:t>
            </a:r>
            <a:r>
              <a:rPr lang="zh-CN" altLang="en-US" sz="1000" dirty="0">
                <a:latin typeface="微软雅黑" panose="020B0503020204020204" pitchFamily="34" charset="-122"/>
                <a:ea typeface="微软雅黑" panose="020B0503020204020204" pitchFamily="34" charset="-122"/>
              </a:rPr>
              <a:t>硬件组件</a:t>
            </a:r>
            <a:endParaRPr lang="en-US" altLang="zh-CN" sz="1000" dirty="0">
              <a:latin typeface="微软雅黑" panose="020B0503020204020204" pitchFamily="34" charset="-122"/>
              <a:ea typeface="微软雅黑" panose="020B0503020204020204" pitchFamily="34" charset="-122"/>
            </a:endParaRPr>
          </a:p>
          <a:p>
            <a:pPr lvl="0">
              <a:lnSpc>
                <a:spcPct val="150000"/>
              </a:lnSpc>
            </a:pPr>
            <a:r>
              <a:rPr lang="en-US" altLang="zh-CN" sz="1000" dirty="0">
                <a:latin typeface="微软雅黑" panose="020B0503020204020204" pitchFamily="34" charset="-122"/>
                <a:ea typeface="微软雅黑" panose="020B0503020204020204" pitchFamily="34" charset="-122"/>
              </a:rPr>
              <a:t>2. Mastery</a:t>
            </a:r>
            <a:r>
              <a:rPr lang="zh-CN" altLang="en-US" sz="1000" dirty="0">
                <a:latin typeface="微软雅黑" panose="020B0503020204020204" pitchFamily="34" charset="-122"/>
                <a:ea typeface="微软雅黑" panose="020B0503020204020204" pitchFamily="34" charset="-122"/>
              </a:rPr>
              <a:t>软件</a:t>
            </a:r>
            <a:r>
              <a:rPr lang="en-US" altLang="zh-CN" sz="1000" dirty="0">
                <a:latin typeface="微软雅黑" panose="020B0503020204020204" pitchFamily="34" charset="-122"/>
                <a:ea typeface="微软雅黑" panose="020B0503020204020204" pitchFamily="34" charset="-122"/>
              </a:rPr>
              <a:t>SDK</a:t>
            </a:r>
          </a:p>
        </p:txBody>
      </p:sp>
      <p:sp>
        <p:nvSpPr>
          <p:cNvPr id="45" name="Rectangle 44"/>
          <p:cNvSpPr/>
          <p:nvPr/>
        </p:nvSpPr>
        <p:spPr>
          <a:xfrm>
            <a:off x="2706674" y="2219054"/>
            <a:ext cx="1783435" cy="1154093"/>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000" dirty="0">
                <a:latin typeface="微软雅黑" panose="020B0503020204020204" pitchFamily="34" charset="-122"/>
                <a:ea typeface="微软雅黑" panose="020B0503020204020204" pitchFamily="34" charset="-122"/>
              </a:rPr>
              <a:t>推出</a:t>
            </a:r>
            <a:r>
              <a:rPr lang="en-US" altLang="zh-CN" sz="1000" dirty="0">
                <a:latin typeface="微软雅黑" panose="020B0503020204020204" pitchFamily="34" charset="-122"/>
                <a:ea typeface="微软雅黑" panose="020B0503020204020204" pitchFamily="34" charset="-122"/>
              </a:rPr>
              <a:t>Avatar</a:t>
            </a:r>
            <a:r>
              <a:rPr lang="zh-CN" altLang="en-US" sz="1000" dirty="0">
                <a:latin typeface="微软雅黑" panose="020B0503020204020204" pitchFamily="34" charset="-122"/>
                <a:ea typeface="微软雅黑" panose="020B0503020204020204" pitchFamily="34" charset="-122"/>
              </a:rPr>
              <a:t>商业级全身动捕组件解决方案</a:t>
            </a:r>
            <a:r>
              <a:rPr lang="en-US" altLang="zh-CN" sz="1000" dirty="0">
                <a:latin typeface="微软雅黑" panose="020B0503020204020204" pitchFamily="34" charset="-122"/>
                <a:ea typeface="微软雅黑" panose="020B0503020204020204" pitchFamily="34" charset="-122"/>
              </a:rPr>
              <a:t>:</a:t>
            </a:r>
          </a:p>
          <a:p>
            <a:pPr>
              <a:lnSpc>
                <a:spcPct val="150000"/>
              </a:lnSpc>
            </a:pPr>
            <a:r>
              <a:rPr lang="en-US" altLang="zh-CN" sz="1000" dirty="0">
                <a:latin typeface="微软雅黑" panose="020B0503020204020204" pitchFamily="34" charset="-122"/>
                <a:ea typeface="微软雅黑" panose="020B0503020204020204" pitchFamily="34" charset="-122"/>
              </a:rPr>
              <a:t>1. Avatar</a:t>
            </a:r>
            <a:r>
              <a:rPr lang="zh-CN" altLang="en-US" sz="1000" dirty="0">
                <a:latin typeface="微软雅黑" panose="020B0503020204020204" pitchFamily="34" charset="-122"/>
                <a:ea typeface="微软雅黑" panose="020B0503020204020204" pitchFamily="34" charset="-122"/>
              </a:rPr>
              <a:t>动捕硬件组件</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en-US" altLang="zh-CN" sz="1000" dirty="0">
                <a:latin typeface="微软雅黑" panose="020B0503020204020204" pitchFamily="34" charset="-122"/>
                <a:ea typeface="微软雅黑" panose="020B0503020204020204" pitchFamily="34" charset="-122"/>
              </a:rPr>
              <a:t>2. Avatar</a:t>
            </a:r>
            <a:r>
              <a:rPr lang="zh-CN" altLang="en-US" sz="1000" dirty="0">
                <a:latin typeface="微软雅黑" panose="020B0503020204020204" pitchFamily="34" charset="-122"/>
                <a:ea typeface="微软雅黑" panose="020B0503020204020204" pitchFamily="34" charset="-122"/>
              </a:rPr>
              <a:t>商用动捕软件</a:t>
            </a:r>
            <a:endParaRPr lang="en-US" altLang="zh-CN" sz="1000" dirty="0">
              <a:latin typeface="微软雅黑" panose="020B0503020204020204" pitchFamily="34" charset="-122"/>
              <a:ea typeface="微软雅黑" panose="020B0503020204020204" pitchFamily="34" charset="-122"/>
            </a:endParaRPr>
          </a:p>
          <a:p>
            <a:pPr>
              <a:lnSpc>
                <a:spcPct val="150000"/>
              </a:lnSpc>
            </a:pPr>
            <a:endParaRPr lang="zh-CN" altLang="en-US" sz="1100" dirty="0">
              <a:latin typeface="微软雅黑" panose="020B0503020204020204" pitchFamily="34" charset="-122"/>
              <a:ea typeface="微软雅黑" panose="020B0503020204020204" pitchFamily="34" charset="-122"/>
            </a:endParaRPr>
          </a:p>
        </p:txBody>
      </p:sp>
      <p:sp>
        <p:nvSpPr>
          <p:cNvPr id="46" name="Rectangle 45"/>
          <p:cNvSpPr/>
          <p:nvPr/>
        </p:nvSpPr>
        <p:spPr>
          <a:xfrm>
            <a:off x="4710590" y="2219055"/>
            <a:ext cx="1783435" cy="1154092"/>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000" dirty="0">
                <a:latin typeface="微软雅黑" panose="020B0503020204020204" pitchFamily="34" charset="-122"/>
                <a:ea typeface="微软雅黑" panose="020B0503020204020204" pitchFamily="34" charset="-122"/>
              </a:rPr>
              <a:t>推出</a:t>
            </a:r>
            <a:r>
              <a:rPr lang="en-US" altLang="zh-CN" sz="1000" dirty="0">
                <a:latin typeface="微软雅黑" panose="020B0503020204020204" pitchFamily="34" charset="-122"/>
                <a:ea typeface="微软雅黑" panose="020B0503020204020204" pitchFamily="34" charset="-122"/>
              </a:rPr>
              <a:t>Mastery</a:t>
            </a:r>
            <a:r>
              <a:rPr lang="zh-CN" altLang="en-US" sz="1000" dirty="0">
                <a:latin typeface="微软雅黑" panose="020B0503020204020204" pitchFamily="34" charset="-122"/>
                <a:ea typeface="微软雅黑" panose="020B0503020204020204" pitchFamily="34" charset="-122"/>
              </a:rPr>
              <a:t>消费级动捕手套组件；</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推出订制款商业应用；</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搭建软件平台</a:t>
            </a:r>
            <a:endParaRPr lang="en-US" altLang="zh-CN" sz="1000" dirty="0">
              <a:latin typeface="微软雅黑" panose="020B0503020204020204" pitchFamily="34" charset="-122"/>
              <a:ea typeface="微软雅黑" panose="020B0503020204020204" pitchFamily="34" charset="-122"/>
            </a:endParaRPr>
          </a:p>
        </p:txBody>
      </p:sp>
      <p:sp>
        <p:nvSpPr>
          <p:cNvPr id="47" name="Rectangle 46"/>
          <p:cNvSpPr/>
          <p:nvPr/>
        </p:nvSpPr>
        <p:spPr>
          <a:xfrm>
            <a:off x="6699266" y="2219055"/>
            <a:ext cx="1783435" cy="1154092"/>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zh-CN" altLang="en-US" sz="1000" dirty="0">
                <a:latin typeface="微软雅黑" panose="020B0503020204020204" pitchFamily="34" charset="-122"/>
                <a:ea typeface="微软雅黑" panose="020B0503020204020204" pitchFamily="34" charset="-122"/>
              </a:rPr>
              <a:t>形成软件及硬件平台；</a:t>
            </a:r>
            <a:endParaRPr lang="en-US" altLang="zh-CN" sz="1000" dirty="0">
              <a:latin typeface="微软雅黑" panose="020B0503020204020204" pitchFamily="34" charset="-122"/>
              <a:ea typeface="微软雅黑" panose="020B0503020204020204" pitchFamily="34" charset="-122"/>
            </a:endParaRPr>
          </a:p>
          <a:p>
            <a:pPr>
              <a:lnSpc>
                <a:spcPct val="150000"/>
              </a:lnSpc>
            </a:pPr>
            <a:r>
              <a:rPr lang="zh-CN" altLang="en-US" sz="1000" dirty="0">
                <a:latin typeface="微软雅黑" panose="020B0503020204020204" pitchFamily="34" charset="-122"/>
                <a:ea typeface="微软雅黑" panose="020B0503020204020204" pitchFamily="34" charset="-122"/>
              </a:rPr>
              <a:t>提供多领域完善解决方案</a:t>
            </a:r>
            <a:endParaRPr lang="en-US" altLang="zh-CN" sz="1000" dirty="0">
              <a:latin typeface="微软雅黑" panose="020B0503020204020204" pitchFamily="34" charset="-122"/>
              <a:ea typeface="微软雅黑" panose="020B0503020204020204" pitchFamily="34" charset="-122"/>
            </a:endParaRPr>
          </a:p>
        </p:txBody>
      </p:sp>
      <p:sp>
        <p:nvSpPr>
          <p:cNvPr id="51" name="Rectangle 50"/>
          <p:cNvSpPr/>
          <p:nvPr/>
        </p:nvSpPr>
        <p:spPr>
          <a:xfrm>
            <a:off x="1240830" y="1761780"/>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阶段一</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52" name="Rectangle 51"/>
          <p:cNvSpPr/>
          <p:nvPr/>
        </p:nvSpPr>
        <p:spPr>
          <a:xfrm>
            <a:off x="3282847" y="1761780"/>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阶段二</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55" name="Rectangle 54"/>
          <p:cNvSpPr/>
          <p:nvPr/>
        </p:nvSpPr>
        <p:spPr>
          <a:xfrm>
            <a:off x="5271523" y="1761779"/>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阶段三</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56" name="Rectangle 55"/>
          <p:cNvSpPr/>
          <p:nvPr/>
        </p:nvSpPr>
        <p:spPr>
          <a:xfrm>
            <a:off x="7281535" y="1761779"/>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阶段四</a:t>
            </a:r>
            <a:endParaRPr lang="arn-CL" altLang="zh-CN" sz="1200" b="1" dirty="0">
              <a:solidFill>
                <a:schemeClr val="tx1">
                  <a:lumMod val="65000"/>
                  <a:lumOff val="35000"/>
                </a:schemeClr>
              </a:solidFill>
              <a:latin typeface="微软雅黑" pitchFamily="34" charset="-122"/>
              <a:ea typeface="微软雅黑" pitchFamily="34" charset="-122"/>
            </a:endParaRPr>
          </a:p>
        </p:txBody>
      </p:sp>
      <p:pic>
        <p:nvPicPr>
          <p:cNvPr id="7" name="Picture 6"/>
          <p:cNvPicPr>
            <a:picLocks noChangeAspect="1"/>
          </p:cNvPicPr>
          <p:nvPr/>
        </p:nvPicPr>
        <p:blipFill>
          <a:blip r:embed="rId3"/>
          <a:stretch>
            <a:fillRect/>
          </a:stretch>
        </p:blipFill>
        <p:spPr>
          <a:xfrm>
            <a:off x="6726701" y="3617309"/>
            <a:ext cx="1756000" cy="525044"/>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114" y="3455868"/>
            <a:ext cx="1261795" cy="847927"/>
          </a:xfrm>
          <a:prstGeom prst="rect">
            <a:avLst/>
          </a:prstGeom>
        </p:spPr>
      </p:pic>
      <p:pic>
        <p:nvPicPr>
          <p:cNvPr id="8" name="Picture 7"/>
          <p:cNvPicPr>
            <a:picLocks noChangeAspect="1"/>
          </p:cNvPicPr>
          <p:nvPr/>
        </p:nvPicPr>
        <p:blipFill>
          <a:blip r:embed="rId5"/>
          <a:stretch>
            <a:fillRect/>
          </a:stretch>
        </p:blipFill>
        <p:spPr>
          <a:xfrm>
            <a:off x="5059399" y="3683128"/>
            <a:ext cx="1061617" cy="393406"/>
          </a:xfrm>
          <a:prstGeom prst="rect">
            <a:avLst/>
          </a:prstGeom>
        </p:spPr>
      </p:pic>
      <p:pic>
        <p:nvPicPr>
          <p:cNvPr id="68" name="Picture 6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6701" y="3519921"/>
            <a:ext cx="619507" cy="642387"/>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208" y="3394609"/>
            <a:ext cx="1511033" cy="970443"/>
          </a:xfrm>
          <a:prstGeom prst="rect">
            <a:avLst/>
          </a:prstGeom>
        </p:spPr>
      </p:pic>
      <p:grpSp>
        <p:nvGrpSpPr>
          <p:cNvPr id="3" name="Group 2"/>
          <p:cNvGrpSpPr/>
          <p:nvPr/>
        </p:nvGrpSpPr>
        <p:grpSpPr>
          <a:xfrm>
            <a:off x="217725" y="241225"/>
            <a:ext cx="7321650" cy="326175"/>
            <a:chOff x="217725" y="241225"/>
            <a:chExt cx="7321650" cy="326175"/>
          </a:xfrm>
        </p:grpSpPr>
        <p:grpSp>
          <p:nvGrpSpPr>
            <p:cNvPr id="53" name="Group 52"/>
            <p:cNvGrpSpPr/>
            <p:nvPr/>
          </p:nvGrpSpPr>
          <p:grpSpPr>
            <a:xfrm>
              <a:off x="217725" y="241225"/>
              <a:ext cx="6799500" cy="326175"/>
              <a:chOff x="217725" y="241225"/>
              <a:chExt cx="6799500" cy="326175"/>
            </a:xfrm>
          </p:grpSpPr>
          <p:grpSp>
            <p:nvGrpSpPr>
              <p:cNvPr id="54" name="Group 53"/>
              <p:cNvGrpSpPr/>
              <p:nvPr/>
            </p:nvGrpSpPr>
            <p:grpSpPr>
              <a:xfrm>
                <a:off x="217725" y="244700"/>
                <a:ext cx="5753100" cy="322700"/>
                <a:chOff x="217725" y="244700"/>
                <a:chExt cx="5753100" cy="322700"/>
              </a:xfrm>
            </p:grpSpPr>
            <p:grpSp>
              <p:nvGrpSpPr>
                <p:cNvPr id="62" name="Group 61"/>
                <p:cNvGrpSpPr/>
                <p:nvPr/>
              </p:nvGrpSpPr>
              <p:grpSpPr>
                <a:xfrm>
                  <a:off x="217725" y="244700"/>
                  <a:ext cx="5753100" cy="322700"/>
                  <a:chOff x="217725" y="244700"/>
                  <a:chExt cx="5753100" cy="322700"/>
                </a:xfrm>
              </p:grpSpPr>
              <p:grpSp>
                <p:nvGrpSpPr>
                  <p:cNvPr id="80" name="Shape 554"/>
                  <p:cNvGrpSpPr/>
                  <p:nvPr/>
                </p:nvGrpSpPr>
                <p:grpSpPr>
                  <a:xfrm>
                    <a:off x="217725" y="244700"/>
                    <a:ext cx="5229900" cy="322150"/>
                    <a:chOff x="369925" y="6336350"/>
                    <a:chExt cx="5229900" cy="322150"/>
                  </a:xfrm>
                </p:grpSpPr>
                <p:sp>
                  <p:nvSpPr>
                    <p:cNvPr id="82" name="Shape 555"/>
                    <p:cNvSpPr/>
                    <p:nvPr/>
                  </p:nvSpPr>
                  <p:spPr>
                    <a:xfrm>
                      <a:off x="29859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6</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产品规划</a:t>
                      </a:r>
                      <a:endParaRPr sz="1300" b="1" i="0" u="none" strike="noStrike" cap="none" dirty="0">
                        <a:solidFill>
                          <a:srgbClr val="FFFFFF"/>
                        </a:solidFill>
                        <a:latin typeface="微软雅黑" pitchFamily="34" charset="-122"/>
                        <a:ea typeface="微软雅黑" pitchFamily="34" charset="-122"/>
                      </a:endParaRPr>
                    </a:p>
                  </p:txBody>
                </p:sp>
                <p:sp>
                  <p:nvSpPr>
                    <p:cNvPr id="83"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4"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5"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6"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81"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6"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0"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1"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9"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837774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6" name="Shape 250"/>
          <p:cNvSpPr/>
          <p:nvPr/>
        </p:nvSpPr>
        <p:spPr>
          <a:xfrm>
            <a:off x="582775" y="875850"/>
            <a:ext cx="3514800"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产品规划</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全览图</a:t>
            </a:r>
            <a:endParaRPr lang="arn-CL" altLang="zh-CN" sz="2000" b="1" dirty="0">
              <a:latin typeface="微软雅黑" pitchFamily="34" charset="-122"/>
              <a:ea typeface="微软雅黑" pitchFamily="34" charset="-122"/>
            </a:endParaRPr>
          </a:p>
        </p:txBody>
      </p:sp>
      <p:sp>
        <p:nvSpPr>
          <p:cNvPr id="93" name="Shape 131"/>
          <p:cNvSpPr/>
          <p:nvPr/>
        </p:nvSpPr>
        <p:spPr>
          <a:xfrm>
            <a:off x="4278183" y="1441451"/>
            <a:ext cx="4183892" cy="1116000"/>
          </a:xfrm>
          <a:prstGeom prst="rect">
            <a:avLst/>
          </a:prstGeom>
          <a:solidFill>
            <a:srgbClr val="A444A6"/>
          </a:solidFill>
          <a:ln>
            <a:noFill/>
          </a:ln>
        </p:spPr>
        <p:txBody>
          <a:bodyPr spcFirstLastPara="1" wrap="square" lIns="91425" tIns="91425" rIns="91425" bIns="91425" anchor="ctr" anchorCtr="0">
            <a:noAutofit/>
          </a:bodyPr>
          <a:lstStyle/>
          <a:p>
            <a:pPr>
              <a:buClr>
                <a:schemeClr val="dk1"/>
              </a:buClr>
              <a:buSzPts val="1050"/>
            </a:pPr>
            <a:endParaRPr sz="1200" b="1" dirty="0">
              <a:solidFill>
                <a:schemeClr val="lt1"/>
              </a:solidFill>
              <a:latin typeface="微软雅黑" panose="020B0503020204020204" pitchFamily="34" charset="-122"/>
              <a:ea typeface="微软雅黑" panose="020B0503020204020204" pitchFamily="34" charset="-122"/>
            </a:endParaRPr>
          </a:p>
        </p:txBody>
      </p:sp>
      <p:sp>
        <p:nvSpPr>
          <p:cNvPr id="94" name="Shape 157"/>
          <p:cNvSpPr/>
          <p:nvPr/>
        </p:nvSpPr>
        <p:spPr>
          <a:xfrm>
            <a:off x="5163156" y="1514335"/>
            <a:ext cx="3226068" cy="636142"/>
          </a:xfrm>
          <a:prstGeom prst="rect">
            <a:avLst/>
          </a:prstGeom>
          <a:solidFill>
            <a:srgbClr val="B24CB4"/>
          </a:solidFill>
          <a:ln>
            <a:noFill/>
          </a:ln>
          <a:effectLst>
            <a:softEdge rad="31750"/>
          </a:effectLst>
        </p:spPr>
        <p:txBody>
          <a:bodyPr spcFirstLastPara="1" wrap="square" lIns="91425" tIns="91425" rIns="91425" bIns="91425" anchor="ctr" anchorCtr="0">
            <a:noAutofit/>
          </a:bodyPr>
          <a:lstStyle/>
          <a:p>
            <a:pPr>
              <a:buClr>
                <a:schemeClr val="dk1"/>
              </a:buClr>
              <a:buSzPts val="1050"/>
            </a:pPr>
            <a:endParaRPr sz="1200" b="1" dirty="0">
              <a:solidFill>
                <a:schemeClr val="lt1"/>
              </a:solidFill>
              <a:latin typeface="微软雅黑" panose="020B0503020204020204" pitchFamily="34" charset="-122"/>
              <a:ea typeface="微软雅黑" panose="020B0503020204020204" pitchFamily="34" charset="-122"/>
            </a:endParaRPr>
          </a:p>
        </p:txBody>
      </p:sp>
      <p:sp>
        <p:nvSpPr>
          <p:cNvPr id="95" name="Shape 159"/>
          <p:cNvSpPr/>
          <p:nvPr/>
        </p:nvSpPr>
        <p:spPr>
          <a:xfrm>
            <a:off x="681425" y="2660092"/>
            <a:ext cx="7780650" cy="741167"/>
          </a:xfrm>
          <a:prstGeom prst="rect">
            <a:avLst/>
          </a:prstGeom>
          <a:solidFill>
            <a:srgbClr val="3586CB"/>
          </a:solidFill>
          <a:ln>
            <a:noFill/>
          </a:ln>
        </p:spPr>
        <p:txBody>
          <a:bodyPr spcFirstLastPara="1" wrap="square" lIns="91425" tIns="91425" rIns="91425" bIns="91425" anchor="ctr" anchorCtr="0">
            <a:noAutofit/>
          </a:bodyPr>
          <a:lstStyle/>
          <a:p>
            <a:pPr>
              <a:buClr>
                <a:schemeClr val="dk1"/>
              </a:buClr>
              <a:buSzPts val="1050"/>
            </a:pPr>
            <a:endParaRPr b="1" dirty="0">
              <a:solidFill>
                <a:schemeClr val="lt1"/>
              </a:solidFill>
              <a:latin typeface="微软雅黑" panose="020B0503020204020204" pitchFamily="34" charset="-122"/>
              <a:ea typeface="微软雅黑" panose="020B0503020204020204" pitchFamily="34" charset="-122"/>
            </a:endParaRPr>
          </a:p>
        </p:txBody>
      </p:sp>
      <p:sp>
        <p:nvSpPr>
          <p:cNvPr id="96" name="Shape 160"/>
          <p:cNvSpPr/>
          <p:nvPr/>
        </p:nvSpPr>
        <p:spPr>
          <a:xfrm>
            <a:off x="681425" y="1441448"/>
            <a:ext cx="3492000" cy="11160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algn="ctr"/>
            <a:endParaRPr b="1" dirty="0">
              <a:solidFill>
                <a:schemeClr val="lt1"/>
              </a:solidFill>
              <a:latin typeface="微软雅黑" panose="020B0503020204020204" pitchFamily="34" charset="-122"/>
              <a:ea typeface="微软雅黑" panose="020B0503020204020204" pitchFamily="34" charset="-122"/>
            </a:endParaRPr>
          </a:p>
        </p:txBody>
      </p:sp>
      <p:sp>
        <p:nvSpPr>
          <p:cNvPr id="97" name="Shape 117"/>
          <p:cNvSpPr/>
          <p:nvPr/>
        </p:nvSpPr>
        <p:spPr>
          <a:xfrm>
            <a:off x="681425" y="3506493"/>
            <a:ext cx="7780650" cy="1060426"/>
          </a:xfrm>
          <a:prstGeom prst="rect">
            <a:avLst/>
          </a:prstGeom>
          <a:solidFill>
            <a:srgbClr val="00B050"/>
          </a:solidFill>
          <a:ln>
            <a:noFill/>
          </a:ln>
        </p:spPr>
        <p:txBody>
          <a:bodyPr spcFirstLastPara="1" wrap="square" lIns="91425" tIns="91425" rIns="91425" bIns="91425" anchor="ctr" anchorCtr="0">
            <a:noAutofit/>
          </a:bodyPr>
          <a:lstStyle/>
          <a:p>
            <a:pPr lvl="0">
              <a:lnSpc>
                <a:spcPct val="115000"/>
              </a:lnSpc>
              <a:buSzPts val="1100"/>
            </a:pP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98" name="Shape 117"/>
          <p:cNvSpPr/>
          <p:nvPr/>
        </p:nvSpPr>
        <p:spPr>
          <a:xfrm>
            <a:off x="6364467" y="3581252"/>
            <a:ext cx="2024757" cy="913618"/>
          </a:xfrm>
          <a:prstGeom prst="rect">
            <a:avLst/>
          </a:prstGeom>
          <a:solidFill>
            <a:srgbClr val="92D050">
              <a:alpha val="69804"/>
            </a:srgbClr>
          </a:solidFill>
          <a:ln>
            <a:noFill/>
          </a:ln>
          <a:effectLst>
            <a:softEdge rad="19050"/>
          </a:effectLst>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000"/>
              <a:buFont typeface="Arial"/>
              <a:buNone/>
            </a:pPr>
            <a:endParaRPr sz="1200" b="0" i="0" u="none" strike="noStrike" cap="none">
              <a:solidFill>
                <a:srgbClr val="FFFFFF"/>
              </a:solidFill>
              <a:latin typeface="微软雅黑" panose="020B0503020204020204" pitchFamily="34" charset="-122"/>
              <a:ea typeface="微软雅黑" panose="020B0503020204020204" pitchFamily="34" charset="-122"/>
              <a:sym typeface="Arial"/>
            </a:endParaRPr>
          </a:p>
          <a:p>
            <a:pPr marL="0" marR="0" lvl="0" indent="0" algn="ctr" rtl="0">
              <a:lnSpc>
                <a:spcPct val="100000"/>
              </a:lnSpc>
              <a:spcBef>
                <a:spcPts val="0"/>
              </a:spcBef>
              <a:spcAft>
                <a:spcPts val="0"/>
              </a:spcAft>
              <a:buClr>
                <a:srgbClr val="000000"/>
              </a:buClr>
              <a:buSzPts val="1100"/>
              <a:buFont typeface="Arial"/>
              <a:buNone/>
            </a:pPr>
            <a:endParaRPr sz="1200" b="1" i="0" u="none" strike="noStrike" cap="none">
              <a:solidFill>
                <a:srgbClr val="FFFFFF"/>
              </a:solidFill>
              <a:latin typeface="微软雅黑" panose="020B0503020204020204" pitchFamily="34" charset="-122"/>
              <a:ea typeface="微软雅黑" panose="020B0503020204020204" pitchFamily="34" charset="-122"/>
              <a:sym typeface="Arial"/>
            </a:endParaRPr>
          </a:p>
        </p:txBody>
      </p:sp>
      <p:sp>
        <p:nvSpPr>
          <p:cNvPr id="99" name="Shape 117"/>
          <p:cNvSpPr/>
          <p:nvPr/>
        </p:nvSpPr>
        <p:spPr>
          <a:xfrm>
            <a:off x="4526351" y="3581252"/>
            <a:ext cx="1800000" cy="913618"/>
          </a:xfrm>
          <a:prstGeom prst="rect">
            <a:avLst/>
          </a:prstGeom>
          <a:solidFill>
            <a:srgbClr val="92D050">
              <a:alpha val="69804"/>
            </a:srgbClr>
          </a:solidFill>
          <a:ln>
            <a:noFill/>
          </a:ln>
          <a:effectLst>
            <a:softEdge rad="19050"/>
          </a:effectLst>
        </p:spPr>
        <p:txBody>
          <a:bodyPr spcFirstLastPara="1" wrap="square" lIns="91425" tIns="91425" rIns="91425" bIns="91425" anchor="ctr" anchorCtr="0">
            <a:noAutofit/>
          </a:bodyPr>
          <a:lstStyle/>
          <a:p>
            <a:pPr marL="0" marR="0" lvl="0" indent="0" algn="ctr" rtl="0">
              <a:lnSpc>
                <a:spcPct val="150000"/>
              </a:lnSpc>
              <a:spcBef>
                <a:spcPts val="0"/>
              </a:spcBef>
              <a:spcAft>
                <a:spcPts val="0"/>
              </a:spcAft>
              <a:buClr>
                <a:srgbClr val="000000"/>
              </a:buClr>
              <a:buSzPts val="1000"/>
              <a:buFont typeface="Arial"/>
              <a:buNone/>
            </a:pPr>
            <a:endParaRPr sz="1200" b="0" i="0" u="none" strike="noStrike" cap="none">
              <a:solidFill>
                <a:srgbClr val="FFFFFF"/>
              </a:solidFill>
              <a:latin typeface="微软雅黑" panose="020B0503020204020204" pitchFamily="34" charset="-122"/>
              <a:ea typeface="微软雅黑" panose="020B0503020204020204" pitchFamily="34" charset="-122"/>
              <a:sym typeface="Arial"/>
            </a:endParaRPr>
          </a:p>
          <a:p>
            <a:pPr marL="0" marR="0" lvl="0" indent="0" algn="ctr" rtl="0">
              <a:lnSpc>
                <a:spcPct val="100000"/>
              </a:lnSpc>
              <a:spcBef>
                <a:spcPts val="0"/>
              </a:spcBef>
              <a:spcAft>
                <a:spcPts val="0"/>
              </a:spcAft>
              <a:buClr>
                <a:srgbClr val="000000"/>
              </a:buClr>
              <a:buSzPts val="1100"/>
              <a:buFont typeface="Arial"/>
              <a:buNone/>
            </a:pPr>
            <a:endParaRPr sz="1200" b="1" i="0" u="none" strike="noStrike" cap="none">
              <a:solidFill>
                <a:srgbClr val="FFFFFF"/>
              </a:solidFill>
              <a:latin typeface="微软雅黑" panose="020B0503020204020204" pitchFamily="34" charset="-122"/>
              <a:ea typeface="微软雅黑" panose="020B0503020204020204" pitchFamily="34" charset="-122"/>
              <a:sym typeface="Arial"/>
            </a:endParaRPr>
          </a:p>
        </p:txBody>
      </p:sp>
      <p:sp>
        <p:nvSpPr>
          <p:cNvPr id="100" name="Shape 131"/>
          <p:cNvSpPr/>
          <p:nvPr/>
        </p:nvSpPr>
        <p:spPr>
          <a:xfrm>
            <a:off x="2851537" y="1516669"/>
            <a:ext cx="1263066" cy="493436"/>
          </a:xfrm>
          <a:prstGeom prst="rect">
            <a:avLst/>
          </a:prstGeom>
          <a:solidFill>
            <a:srgbClr val="3693AC"/>
          </a:solidFill>
          <a:ln>
            <a:noFill/>
          </a:ln>
          <a:effectLst>
            <a:softEdge rad="19050"/>
          </a:effectLst>
        </p:spPr>
        <p:txBody>
          <a:bodyPr spcFirstLastPara="1" wrap="square" lIns="91425" tIns="91425" rIns="91425" bIns="91425" anchor="ctr" anchorCtr="0">
            <a:noAutofit/>
          </a:bodyPr>
          <a:lstStyle/>
          <a:p>
            <a:pPr algn="ctr"/>
            <a:r>
              <a:rPr lang="zh-CN" altLang="en-US" sz="1200" dirty="0">
                <a:solidFill>
                  <a:schemeClr val="lt1"/>
                </a:solidFill>
                <a:latin typeface="微软雅黑" panose="020B0503020204020204" pitchFamily="34" charset="-122"/>
                <a:ea typeface="微软雅黑" panose="020B0503020204020204" pitchFamily="34" charset="-122"/>
              </a:rPr>
              <a:t>聋人手语相关</a:t>
            </a:r>
            <a:endParaRPr sz="1200" dirty="0">
              <a:solidFill>
                <a:schemeClr val="lt1"/>
              </a:solidFill>
              <a:latin typeface="微软雅黑" panose="020B0503020204020204" pitchFamily="34" charset="-122"/>
              <a:ea typeface="微软雅黑" panose="020B0503020204020204" pitchFamily="34" charset="-122"/>
            </a:endParaRPr>
          </a:p>
        </p:txBody>
      </p:sp>
      <p:sp>
        <p:nvSpPr>
          <p:cNvPr id="101" name="Shape 158"/>
          <p:cNvSpPr/>
          <p:nvPr/>
        </p:nvSpPr>
        <p:spPr>
          <a:xfrm>
            <a:off x="1559960" y="1516670"/>
            <a:ext cx="1253691" cy="493434"/>
          </a:xfrm>
          <a:prstGeom prst="rect">
            <a:avLst/>
          </a:prstGeom>
          <a:solidFill>
            <a:srgbClr val="3693AC"/>
          </a:solidFill>
          <a:ln>
            <a:noFill/>
          </a:ln>
          <a:effectLst>
            <a:softEdge rad="19050"/>
          </a:effectLst>
        </p:spPr>
        <p:txBody>
          <a:bodyPr spcFirstLastPara="1" wrap="square" lIns="91425" tIns="91425" rIns="91425" bIns="91425" anchor="ctr" anchorCtr="0">
            <a:noAutofit/>
          </a:bodyPr>
          <a:lstStyle/>
          <a:p>
            <a:pPr algn="ctr"/>
            <a:r>
              <a:rPr lang="zh-CN" altLang="en-US" sz="1200" dirty="0">
                <a:solidFill>
                  <a:schemeClr val="lt1"/>
                </a:solidFill>
                <a:latin typeface="微软雅黑" panose="020B0503020204020204" pitchFamily="34" charset="-122"/>
                <a:ea typeface="微软雅黑" panose="020B0503020204020204" pitchFamily="34" charset="-122"/>
              </a:rPr>
              <a:t>影视动捕系统</a:t>
            </a:r>
            <a:endParaRPr lang="en-US" altLang="zh-CN" sz="1200" dirty="0">
              <a:solidFill>
                <a:schemeClr val="lt1"/>
              </a:solidFill>
              <a:latin typeface="微软雅黑" panose="020B0503020204020204" pitchFamily="34" charset="-122"/>
              <a:ea typeface="微软雅黑" panose="020B0503020204020204" pitchFamily="34" charset="-122"/>
            </a:endParaRPr>
          </a:p>
        </p:txBody>
      </p:sp>
      <p:sp>
        <p:nvSpPr>
          <p:cNvPr id="102" name="Shape 159"/>
          <p:cNvSpPr/>
          <p:nvPr/>
        </p:nvSpPr>
        <p:spPr>
          <a:xfrm>
            <a:off x="2849632" y="3045019"/>
            <a:ext cx="1261094"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手势识别算法</a:t>
            </a:r>
            <a:endParaRPr sz="1200" dirty="0">
              <a:solidFill>
                <a:schemeClr val="lt1"/>
              </a:solidFill>
              <a:latin typeface="微软雅黑" panose="020B0503020204020204" pitchFamily="34" charset="-122"/>
              <a:ea typeface="微软雅黑" panose="020B0503020204020204" pitchFamily="34" charset="-122"/>
            </a:endParaRPr>
          </a:p>
        </p:txBody>
      </p:sp>
      <p:pic>
        <p:nvPicPr>
          <p:cNvPr id="103" name="Picture 10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5292" y="3616083"/>
            <a:ext cx="1261795" cy="847927"/>
          </a:xfrm>
          <a:prstGeom prst="rect">
            <a:avLst/>
          </a:prstGeom>
        </p:spPr>
      </p:pic>
      <p:sp>
        <p:nvSpPr>
          <p:cNvPr id="105" name="Shape 129"/>
          <p:cNvSpPr txBox="1"/>
          <p:nvPr/>
        </p:nvSpPr>
        <p:spPr>
          <a:xfrm>
            <a:off x="5200038" y="3731673"/>
            <a:ext cx="1091547" cy="41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zh-CN" altLang="en-US" sz="1200" i="0" u="none" strike="noStrike" cap="none" dirty="0">
                <a:solidFill>
                  <a:srgbClr val="FFFFFF"/>
                </a:solidFill>
                <a:latin typeface="微软雅黑" panose="020B0503020204020204" pitchFamily="34" charset="-122"/>
                <a:ea typeface="微软雅黑" panose="020B0503020204020204" pitchFamily="34" charset="-122"/>
                <a:sym typeface="Arial"/>
              </a:rPr>
              <a:t>数据手套</a:t>
            </a:r>
            <a:endParaRPr lang="en-US" altLang="zh-CN" sz="1200" i="0" u="none" strike="noStrike" cap="none" dirty="0">
              <a:solidFill>
                <a:srgbClr val="FFFFFF"/>
              </a:solidFill>
              <a:latin typeface="微软雅黑" panose="020B0503020204020204" pitchFamily="34" charset="-122"/>
              <a:ea typeface="微软雅黑" panose="020B0503020204020204" pitchFamily="34" charset="-122"/>
              <a:sym typeface="Arial"/>
            </a:endParaRPr>
          </a:p>
          <a:p>
            <a:pPr marL="0" marR="0" lvl="0" indent="0" algn="ctr" rtl="0">
              <a:lnSpc>
                <a:spcPct val="115000"/>
              </a:lnSpc>
              <a:spcBef>
                <a:spcPts val="0"/>
              </a:spcBef>
              <a:spcAft>
                <a:spcPts val="0"/>
              </a:spcAft>
              <a:buClr>
                <a:srgbClr val="000000"/>
              </a:buClr>
              <a:buSzPts val="1100"/>
              <a:buFont typeface="Arial"/>
              <a:buNone/>
            </a:pPr>
            <a:r>
              <a:rPr lang="en-US" altLang="zh-CN" sz="1200" i="0" u="none" strike="noStrike" cap="none" dirty="0">
                <a:solidFill>
                  <a:srgbClr val="FFFFFF"/>
                </a:solidFill>
                <a:latin typeface="微软雅黑" panose="020B0503020204020204" pitchFamily="34" charset="-122"/>
                <a:ea typeface="微软雅黑" panose="020B0503020204020204" pitchFamily="34" charset="-122"/>
                <a:sym typeface="Arial"/>
              </a:rPr>
              <a:t>Mastery</a:t>
            </a:r>
            <a:endParaRPr sz="1200" i="0" u="none" strike="noStrike" cap="none" dirty="0">
              <a:solidFill>
                <a:srgbClr val="FFFFFF"/>
              </a:solidFill>
              <a:latin typeface="微软雅黑" panose="020B0503020204020204" pitchFamily="34" charset="-122"/>
              <a:ea typeface="微软雅黑" panose="020B0503020204020204" pitchFamily="34" charset="-122"/>
              <a:sym typeface="Arial"/>
            </a:endParaRPr>
          </a:p>
        </p:txBody>
      </p:sp>
      <p:sp>
        <p:nvSpPr>
          <p:cNvPr id="106" name="Shape 129"/>
          <p:cNvSpPr txBox="1"/>
          <p:nvPr/>
        </p:nvSpPr>
        <p:spPr>
          <a:xfrm>
            <a:off x="7023546" y="3729275"/>
            <a:ext cx="1317063" cy="41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zh-CN" altLang="en-US" sz="1200" i="0" u="none" strike="noStrike" cap="none" dirty="0">
                <a:solidFill>
                  <a:srgbClr val="FFFFFF"/>
                </a:solidFill>
                <a:latin typeface="微软雅黑" panose="020B0503020204020204" pitchFamily="34" charset="-122"/>
                <a:ea typeface="微软雅黑" panose="020B0503020204020204" pitchFamily="34" charset="-122"/>
                <a:sym typeface="Arial"/>
              </a:rPr>
              <a:t>全身动捕组件 </a:t>
            </a:r>
            <a:endParaRPr lang="en-US" altLang="zh-CN" sz="1200" i="0" u="none" strike="noStrike" cap="none" dirty="0">
              <a:solidFill>
                <a:srgbClr val="FFFFFF"/>
              </a:solidFill>
              <a:latin typeface="微软雅黑" panose="020B0503020204020204" pitchFamily="34" charset="-122"/>
              <a:ea typeface="微软雅黑" panose="020B0503020204020204" pitchFamily="34" charset="-122"/>
              <a:sym typeface="Arial"/>
            </a:endParaRPr>
          </a:p>
          <a:p>
            <a:pPr marL="0" marR="0" lvl="0" indent="0" algn="ctr" rtl="0">
              <a:lnSpc>
                <a:spcPct val="115000"/>
              </a:lnSpc>
              <a:spcBef>
                <a:spcPts val="0"/>
              </a:spcBef>
              <a:spcAft>
                <a:spcPts val="0"/>
              </a:spcAft>
              <a:buClr>
                <a:srgbClr val="000000"/>
              </a:buClr>
              <a:buSzPts val="1100"/>
              <a:buFont typeface="Arial"/>
              <a:buNone/>
            </a:pPr>
            <a:r>
              <a:rPr lang="en-US" altLang="zh-CN" sz="1200" i="0" u="none" strike="noStrike" cap="none" dirty="0">
                <a:solidFill>
                  <a:srgbClr val="FFFFFF"/>
                </a:solidFill>
                <a:latin typeface="微软雅黑" panose="020B0503020204020204" pitchFamily="34" charset="-122"/>
                <a:ea typeface="微软雅黑" panose="020B0503020204020204" pitchFamily="34" charset="-122"/>
                <a:sym typeface="Arial"/>
              </a:rPr>
              <a:t>Avatar</a:t>
            </a:r>
            <a:endParaRPr sz="1200" i="0" u="none" strike="noStrike" cap="none" dirty="0">
              <a:solidFill>
                <a:srgbClr val="FFFFFF"/>
              </a:solidFill>
              <a:latin typeface="微软雅黑" panose="020B0503020204020204" pitchFamily="34" charset="-122"/>
              <a:ea typeface="微软雅黑" panose="020B0503020204020204" pitchFamily="34" charset="-122"/>
              <a:sym typeface="Arial"/>
            </a:endParaRPr>
          </a:p>
        </p:txBody>
      </p:sp>
      <p:sp>
        <p:nvSpPr>
          <p:cNvPr id="107" name="Shape 131"/>
          <p:cNvSpPr/>
          <p:nvPr/>
        </p:nvSpPr>
        <p:spPr>
          <a:xfrm>
            <a:off x="6273601" y="1800000"/>
            <a:ext cx="961160" cy="298800"/>
          </a:xfrm>
          <a:prstGeom prst="rect">
            <a:avLst/>
          </a:prstGeom>
          <a:solidFill>
            <a:srgbClr val="BA60BC"/>
          </a:solidFill>
          <a:ln>
            <a:noFill/>
          </a:ln>
          <a:effectLst>
            <a:softEdge rad="317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应用商店</a:t>
            </a:r>
            <a:endParaRPr sz="1200" dirty="0">
              <a:solidFill>
                <a:schemeClr val="lt1"/>
              </a:solidFill>
              <a:latin typeface="微软雅黑" panose="020B0503020204020204" pitchFamily="34" charset="-122"/>
              <a:ea typeface="微软雅黑" panose="020B0503020204020204" pitchFamily="34" charset="-122"/>
            </a:endParaRPr>
          </a:p>
        </p:txBody>
      </p:sp>
      <p:sp>
        <p:nvSpPr>
          <p:cNvPr id="108" name="Shape 157"/>
          <p:cNvSpPr/>
          <p:nvPr/>
        </p:nvSpPr>
        <p:spPr>
          <a:xfrm>
            <a:off x="5163156" y="2187709"/>
            <a:ext cx="1640075" cy="301351"/>
          </a:xfrm>
          <a:prstGeom prst="rect">
            <a:avLst/>
          </a:prstGeom>
          <a:solidFill>
            <a:srgbClr val="B24CB4"/>
          </a:solidFill>
          <a:ln>
            <a:noFill/>
          </a:ln>
          <a:effectLst>
            <a:softEdge rad="317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后台系统</a:t>
            </a:r>
            <a:endParaRPr sz="1200" dirty="0">
              <a:solidFill>
                <a:schemeClr val="lt1"/>
              </a:solidFill>
              <a:latin typeface="微软雅黑" panose="020B0503020204020204" pitchFamily="34" charset="-122"/>
              <a:ea typeface="微软雅黑" panose="020B0503020204020204" pitchFamily="34" charset="-122"/>
            </a:endParaRPr>
          </a:p>
        </p:txBody>
      </p:sp>
      <p:sp>
        <p:nvSpPr>
          <p:cNvPr id="109" name="Shape 157"/>
          <p:cNvSpPr/>
          <p:nvPr/>
        </p:nvSpPr>
        <p:spPr>
          <a:xfrm>
            <a:off x="6834673" y="2186967"/>
            <a:ext cx="1554551" cy="298800"/>
          </a:xfrm>
          <a:prstGeom prst="rect">
            <a:avLst/>
          </a:prstGeom>
          <a:solidFill>
            <a:srgbClr val="B24CB4"/>
          </a:solidFill>
          <a:ln>
            <a:noFill/>
          </a:ln>
          <a:effectLst>
            <a:softEdge rad="317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Web</a:t>
            </a:r>
            <a:r>
              <a:rPr lang="zh-CN" altLang="en-US" sz="1200" dirty="0">
                <a:solidFill>
                  <a:schemeClr val="lt1"/>
                </a:solidFill>
                <a:latin typeface="微软雅黑" panose="020B0503020204020204" pitchFamily="34" charset="-122"/>
                <a:ea typeface="微软雅黑" panose="020B0503020204020204" pitchFamily="34" charset="-122"/>
              </a:rPr>
              <a:t>前端</a:t>
            </a:r>
            <a:endParaRPr sz="1200" dirty="0">
              <a:solidFill>
                <a:schemeClr val="lt1"/>
              </a:solidFill>
              <a:latin typeface="微软雅黑" panose="020B0503020204020204" pitchFamily="34" charset="-122"/>
              <a:ea typeface="微软雅黑" panose="020B0503020204020204" pitchFamily="34" charset="-122"/>
            </a:endParaRPr>
          </a:p>
        </p:txBody>
      </p:sp>
      <p:sp>
        <p:nvSpPr>
          <p:cNvPr id="110" name="Shape 131"/>
          <p:cNvSpPr/>
          <p:nvPr/>
        </p:nvSpPr>
        <p:spPr>
          <a:xfrm>
            <a:off x="7231544" y="1800000"/>
            <a:ext cx="1114813" cy="298800"/>
          </a:xfrm>
          <a:prstGeom prst="rect">
            <a:avLst/>
          </a:prstGeom>
          <a:solidFill>
            <a:srgbClr val="BA60BC"/>
          </a:solidFill>
          <a:ln>
            <a:noFill/>
          </a:ln>
          <a:effectLst>
            <a:softEdge rad="317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开发者社区</a:t>
            </a:r>
            <a:endParaRPr sz="1200" dirty="0">
              <a:solidFill>
                <a:schemeClr val="lt1"/>
              </a:solidFill>
              <a:latin typeface="微软雅黑" panose="020B0503020204020204" pitchFamily="34" charset="-122"/>
              <a:ea typeface="微软雅黑" panose="020B0503020204020204" pitchFamily="34" charset="-122"/>
            </a:endParaRPr>
          </a:p>
        </p:txBody>
      </p:sp>
      <p:sp>
        <p:nvSpPr>
          <p:cNvPr id="111" name="Shape 159"/>
          <p:cNvSpPr/>
          <p:nvPr/>
        </p:nvSpPr>
        <p:spPr>
          <a:xfrm>
            <a:off x="5450865" y="3046513"/>
            <a:ext cx="1258084"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物理交互引擎</a:t>
            </a:r>
            <a:endParaRPr sz="1200" dirty="0">
              <a:solidFill>
                <a:schemeClr val="lt1"/>
              </a:solidFill>
              <a:latin typeface="微软雅黑" panose="020B0503020204020204" pitchFamily="34" charset="-122"/>
              <a:ea typeface="微软雅黑" panose="020B0503020204020204" pitchFamily="34" charset="-122"/>
            </a:endParaRPr>
          </a:p>
        </p:txBody>
      </p:sp>
      <p:sp>
        <p:nvSpPr>
          <p:cNvPr id="112" name="Shape 159"/>
          <p:cNvSpPr/>
          <p:nvPr/>
        </p:nvSpPr>
        <p:spPr>
          <a:xfrm>
            <a:off x="1560180" y="3581252"/>
            <a:ext cx="1084433" cy="913617"/>
          </a:xfrm>
          <a:prstGeom prst="rect">
            <a:avLst/>
          </a:prstGeom>
          <a:solidFill>
            <a:srgbClr val="92D050">
              <a:alpha val="69804"/>
            </a:srgbClr>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endParaRPr sz="1200" b="1" dirty="0">
              <a:solidFill>
                <a:schemeClr val="lt1"/>
              </a:solidFill>
              <a:latin typeface="微软雅黑" panose="020B0503020204020204" pitchFamily="34" charset="-122"/>
              <a:ea typeface="微软雅黑" panose="020B0503020204020204" pitchFamily="34" charset="-122"/>
            </a:endParaRPr>
          </a:p>
        </p:txBody>
      </p:sp>
      <p:sp>
        <p:nvSpPr>
          <p:cNvPr id="113" name="Shape 129"/>
          <p:cNvSpPr txBox="1"/>
          <p:nvPr/>
        </p:nvSpPr>
        <p:spPr>
          <a:xfrm>
            <a:off x="1581254" y="3674688"/>
            <a:ext cx="1173173" cy="414600"/>
          </a:xfrm>
          <a:prstGeom prst="rect">
            <a:avLst/>
          </a:prstGeom>
          <a:noFill/>
          <a:ln>
            <a:noFill/>
          </a:ln>
        </p:spPr>
        <p:txBody>
          <a:bodyPr spcFirstLastPara="1" wrap="square" lIns="91425" tIns="91425" rIns="91425" bIns="91425" anchor="t" anchorCtr="0">
            <a:noAutofit/>
          </a:bodyPr>
          <a:lstStyle/>
          <a:p>
            <a:pPr marL="0" marR="0" lvl="0" indent="0" rtl="0">
              <a:lnSpc>
                <a:spcPct val="115000"/>
              </a:lnSpc>
              <a:spcBef>
                <a:spcPts val="0"/>
              </a:spcBef>
              <a:spcAft>
                <a:spcPts val="0"/>
              </a:spcAft>
              <a:buClr>
                <a:srgbClr val="000000"/>
              </a:buClr>
              <a:buSzPts val="1100"/>
              <a:buFont typeface="Arial"/>
              <a:buNone/>
            </a:pPr>
            <a:r>
              <a:rPr lang="zh-CN" altLang="en-US" sz="1200" dirty="0">
                <a:solidFill>
                  <a:srgbClr val="FFFFFF"/>
                </a:solidFill>
                <a:latin typeface="微软雅黑" panose="020B0503020204020204" pitchFamily="34" charset="-122"/>
                <a:ea typeface="微软雅黑" panose="020B0503020204020204" pitchFamily="34" charset="-122"/>
              </a:rPr>
              <a:t>数据收发器</a:t>
            </a:r>
            <a:endParaRPr sz="1200" dirty="0">
              <a:latin typeface="微软雅黑" panose="020B0503020204020204" pitchFamily="34" charset="-122"/>
              <a:ea typeface="微软雅黑" panose="020B0503020204020204" pitchFamily="34" charset="-122"/>
            </a:endParaRPr>
          </a:p>
        </p:txBody>
      </p:sp>
      <p:sp>
        <p:nvSpPr>
          <p:cNvPr id="114" name="Shape 159"/>
          <p:cNvSpPr/>
          <p:nvPr/>
        </p:nvSpPr>
        <p:spPr>
          <a:xfrm>
            <a:off x="1559961" y="3043634"/>
            <a:ext cx="1253690"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姿态追踪算法</a:t>
            </a:r>
            <a:endParaRPr sz="1200" dirty="0">
              <a:solidFill>
                <a:schemeClr val="lt1"/>
              </a:solidFill>
              <a:latin typeface="微软雅黑" panose="020B0503020204020204" pitchFamily="34" charset="-122"/>
              <a:ea typeface="微软雅黑" panose="020B0503020204020204" pitchFamily="34" charset="-122"/>
            </a:endParaRPr>
          </a:p>
        </p:txBody>
      </p:sp>
      <p:sp>
        <p:nvSpPr>
          <p:cNvPr id="115" name="Shape 159"/>
          <p:cNvSpPr/>
          <p:nvPr/>
        </p:nvSpPr>
        <p:spPr>
          <a:xfrm>
            <a:off x="4145320" y="3046513"/>
            <a:ext cx="1262402"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空间定位算法</a:t>
            </a:r>
            <a:endParaRPr sz="1200" dirty="0">
              <a:solidFill>
                <a:schemeClr val="lt1"/>
              </a:solidFill>
              <a:latin typeface="微软雅黑" panose="020B0503020204020204" pitchFamily="34" charset="-122"/>
              <a:ea typeface="微软雅黑" panose="020B0503020204020204" pitchFamily="34" charset="-122"/>
            </a:endParaRPr>
          </a:p>
        </p:txBody>
      </p:sp>
      <p:sp>
        <p:nvSpPr>
          <p:cNvPr id="116" name="Shape 159"/>
          <p:cNvSpPr/>
          <p:nvPr/>
        </p:nvSpPr>
        <p:spPr>
          <a:xfrm>
            <a:off x="2686435" y="3581252"/>
            <a:ext cx="1800000" cy="913618"/>
          </a:xfrm>
          <a:prstGeom prst="rect">
            <a:avLst/>
          </a:prstGeom>
          <a:solidFill>
            <a:srgbClr val="92D050">
              <a:alpha val="69804"/>
            </a:srgbClr>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endParaRPr sz="1200" b="1" dirty="0">
              <a:solidFill>
                <a:schemeClr val="lt1"/>
              </a:solidFill>
              <a:latin typeface="微软雅黑" panose="020B0503020204020204" pitchFamily="34" charset="-122"/>
              <a:ea typeface="微软雅黑" panose="020B0503020204020204" pitchFamily="34" charset="-122"/>
            </a:endParaRPr>
          </a:p>
        </p:txBody>
      </p:sp>
      <p:sp>
        <p:nvSpPr>
          <p:cNvPr id="117" name="Shape 131"/>
          <p:cNvSpPr/>
          <p:nvPr/>
        </p:nvSpPr>
        <p:spPr>
          <a:xfrm>
            <a:off x="5210786" y="1800000"/>
            <a:ext cx="1064445" cy="298800"/>
          </a:xfrm>
          <a:prstGeom prst="rect">
            <a:avLst/>
          </a:prstGeom>
          <a:solidFill>
            <a:srgbClr val="BA60BC"/>
          </a:solidFill>
          <a:ln>
            <a:noFill/>
          </a:ln>
          <a:effectLst>
            <a:softEdge rad="317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硬件商店</a:t>
            </a:r>
            <a:endParaRPr sz="1200" dirty="0">
              <a:solidFill>
                <a:schemeClr val="lt1"/>
              </a:solidFill>
              <a:latin typeface="微软雅黑" panose="020B0503020204020204" pitchFamily="34" charset="-122"/>
              <a:ea typeface="微软雅黑" panose="020B0503020204020204" pitchFamily="34" charset="-122"/>
            </a:endParaRPr>
          </a:p>
        </p:txBody>
      </p:sp>
      <p:sp>
        <p:nvSpPr>
          <p:cNvPr id="118" name="Shape 159"/>
          <p:cNvSpPr/>
          <p:nvPr/>
        </p:nvSpPr>
        <p:spPr>
          <a:xfrm>
            <a:off x="6752092" y="3046513"/>
            <a:ext cx="759958"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IO</a:t>
            </a:r>
            <a:r>
              <a:rPr lang="zh-CN" altLang="en-US" sz="1200" dirty="0">
                <a:solidFill>
                  <a:schemeClr val="lt1"/>
                </a:solidFill>
                <a:latin typeface="微软雅黑" panose="020B0503020204020204" pitchFamily="34" charset="-122"/>
                <a:ea typeface="微软雅黑" panose="020B0503020204020204" pitchFamily="34" charset="-122"/>
              </a:rPr>
              <a:t>通信</a:t>
            </a:r>
            <a:endParaRPr sz="1200" dirty="0">
              <a:solidFill>
                <a:schemeClr val="lt1"/>
              </a:solidFill>
              <a:latin typeface="微软雅黑" panose="020B0503020204020204" pitchFamily="34" charset="-122"/>
              <a:ea typeface="微软雅黑" panose="020B0503020204020204" pitchFamily="34" charset="-122"/>
            </a:endParaRPr>
          </a:p>
        </p:txBody>
      </p:sp>
      <p:pic>
        <p:nvPicPr>
          <p:cNvPr id="119" name="Picture 1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413" y="3743302"/>
            <a:ext cx="526716" cy="586285"/>
          </a:xfrm>
          <a:prstGeom prst="rect">
            <a:avLst/>
          </a:prstGeom>
        </p:spPr>
      </p:pic>
      <p:sp>
        <p:nvSpPr>
          <p:cNvPr id="120" name="Shape 129"/>
          <p:cNvSpPr txBox="1"/>
          <p:nvPr/>
        </p:nvSpPr>
        <p:spPr>
          <a:xfrm>
            <a:off x="3200301" y="3729275"/>
            <a:ext cx="1224561" cy="4146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zh-CN" altLang="en-US" sz="1200" i="0" u="none" strike="noStrike" cap="none" dirty="0">
                <a:solidFill>
                  <a:srgbClr val="FFFFFF"/>
                </a:solidFill>
                <a:latin typeface="微软雅黑" panose="020B0503020204020204" pitchFamily="34" charset="-122"/>
                <a:ea typeface="微软雅黑" panose="020B0503020204020204" pitchFamily="34" charset="-122"/>
                <a:sym typeface="Arial"/>
              </a:rPr>
              <a:t>定位基站</a:t>
            </a:r>
            <a:endParaRPr lang="en-US" altLang="zh-CN" sz="1200" i="0" u="none" strike="noStrike" cap="none" dirty="0">
              <a:solidFill>
                <a:srgbClr val="FFFFFF"/>
              </a:solidFill>
              <a:latin typeface="微软雅黑" panose="020B0503020204020204" pitchFamily="34" charset="-122"/>
              <a:ea typeface="微软雅黑" panose="020B0503020204020204" pitchFamily="34" charset="-122"/>
              <a:sym typeface="Arial"/>
            </a:endParaRPr>
          </a:p>
          <a:p>
            <a:pPr marL="0" marR="0" lvl="0" indent="0" algn="ctr" rtl="0">
              <a:lnSpc>
                <a:spcPct val="115000"/>
              </a:lnSpc>
              <a:spcBef>
                <a:spcPts val="0"/>
              </a:spcBef>
              <a:spcAft>
                <a:spcPts val="0"/>
              </a:spcAft>
              <a:buClr>
                <a:srgbClr val="000000"/>
              </a:buClr>
              <a:buSzPts val="1100"/>
              <a:buFont typeface="Arial"/>
              <a:buNone/>
            </a:pPr>
            <a:r>
              <a:rPr lang="en-US" sz="1200" dirty="0">
                <a:solidFill>
                  <a:srgbClr val="FFFFFF"/>
                </a:solidFill>
                <a:latin typeface="微软雅黑" panose="020B0503020204020204" pitchFamily="34" charset="-122"/>
                <a:ea typeface="微软雅黑" panose="020B0503020204020204" pitchFamily="34" charset="-122"/>
              </a:rPr>
              <a:t>Lighthouse</a:t>
            </a:r>
            <a:endParaRPr sz="1200" i="0" u="none" strike="noStrike" cap="none" dirty="0">
              <a:solidFill>
                <a:srgbClr val="FFFFFF"/>
              </a:solidFill>
              <a:latin typeface="微软雅黑" panose="020B0503020204020204" pitchFamily="34" charset="-122"/>
              <a:ea typeface="微软雅黑" panose="020B0503020204020204" pitchFamily="34" charset="-122"/>
              <a:sym typeface="Arial"/>
            </a:endParaRPr>
          </a:p>
        </p:txBody>
      </p:sp>
      <p:sp>
        <p:nvSpPr>
          <p:cNvPr id="121" name="Shape 250"/>
          <p:cNvSpPr/>
          <p:nvPr/>
        </p:nvSpPr>
        <p:spPr>
          <a:xfrm>
            <a:off x="740924" y="3890400"/>
            <a:ext cx="719093" cy="292087"/>
          </a:xfrm>
          <a:prstGeom prst="rect">
            <a:avLst/>
          </a:prstGeom>
          <a:noFill/>
          <a:ln>
            <a:noFill/>
          </a:ln>
        </p:spPr>
        <p:txBody>
          <a:bodyPr spcFirstLastPara="1" wrap="square" lIns="91425" tIns="45700" rIns="91425" bIns="45700" anchor="t" anchorCtr="0">
            <a:noAutofit/>
          </a:bodyPr>
          <a:lstStyle/>
          <a:p>
            <a:pPr lvl="0"/>
            <a:r>
              <a:rPr lang="zh-CN" altLang="en-US" b="1" dirty="0">
                <a:solidFill>
                  <a:schemeClr val="bg1"/>
                </a:solidFill>
                <a:latin typeface="微软雅黑" pitchFamily="34" charset="-122"/>
                <a:ea typeface="微软雅黑" pitchFamily="34" charset="-122"/>
              </a:rPr>
              <a:t>物理层</a:t>
            </a:r>
            <a:endParaRPr lang="arn-CL" altLang="zh-CN" b="1" dirty="0">
              <a:solidFill>
                <a:schemeClr val="bg1"/>
              </a:solidFill>
              <a:latin typeface="微软雅黑" pitchFamily="34" charset="-122"/>
              <a:ea typeface="微软雅黑" pitchFamily="34" charset="-122"/>
            </a:endParaRPr>
          </a:p>
        </p:txBody>
      </p:sp>
      <p:sp>
        <p:nvSpPr>
          <p:cNvPr id="122" name="Shape 250"/>
          <p:cNvSpPr/>
          <p:nvPr/>
        </p:nvSpPr>
        <p:spPr>
          <a:xfrm>
            <a:off x="4361123" y="1847398"/>
            <a:ext cx="719093" cy="292087"/>
          </a:xfrm>
          <a:prstGeom prst="rect">
            <a:avLst/>
          </a:prstGeom>
          <a:noFill/>
          <a:ln>
            <a:noFill/>
          </a:ln>
        </p:spPr>
        <p:txBody>
          <a:bodyPr spcFirstLastPara="1" wrap="square" lIns="91425" tIns="45700" rIns="91425" bIns="45700" anchor="t" anchorCtr="0">
            <a:noAutofit/>
          </a:bodyPr>
          <a:lstStyle/>
          <a:p>
            <a:pPr lvl="0"/>
            <a:r>
              <a:rPr lang="zh-CN" altLang="en-US" b="1" dirty="0">
                <a:solidFill>
                  <a:schemeClr val="bg1"/>
                </a:solidFill>
                <a:latin typeface="微软雅黑" pitchFamily="34" charset="-122"/>
                <a:ea typeface="微软雅黑" pitchFamily="34" charset="-122"/>
              </a:rPr>
              <a:t>平台层</a:t>
            </a:r>
            <a:endParaRPr lang="arn-CL" altLang="zh-CN" b="1" dirty="0">
              <a:solidFill>
                <a:schemeClr val="bg1"/>
              </a:solidFill>
              <a:latin typeface="微软雅黑" pitchFamily="34" charset="-122"/>
              <a:ea typeface="微软雅黑" pitchFamily="34" charset="-122"/>
            </a:endParaRPr>
          </a:p>
        </p:txBody>
      </p:sp>
      <p:sp>
        <p:nvSpPr>
          <p:cNvPr id="123" name="Shape 250"/>
          <p:cNvSpPr/>
          <p:nvPr/>
        </p:nvSpPr>
        <p:spPr>
          <a:xfrm>
            <a:off x="740925" y="1855033"/>
            <a:ext cx="719093" cy="292087"/>
          </a:xfrm>
          <a:prstGeom prst="rect">
            <a:avLst/>
          </a:prstGeom>
          <a:noFill/>
          <a:ln>
            <a:noFill/>
          </a:ln>
        </p:spPr>
        <p:txBody>
          <a:bodyPr spcFirstLastPara="1" wrap="square" lIns="91425" tIns="45700" rIns="91425" bIns="45700" anchor="t" anchorCtr="0">
            <a:noAutofit/>
          </a:bodyPr>
          <a:lstStyle/>
          <a:p>
            <a:pPr lvl="0"/>
            <a:r>
              <a:rPr lang="zh-CN" altLang="en-US" b="1" dirty="0">
                <a:solidFill>
                  <a:schemeClr val="bg1"/>
                </a:solidFill>
                <a:latin typeface="微软雅黑" pitchFamily="34" charset="-122"/>
                <a:ea typeface="微软雅黑" pitchFamily="34" charset="-122"/>
              </a:rPr>
              <a:t>应用层</a:t>
            </a:r>
            <a:endParaRPr lang="arn-CL" altLang="zh-CN" b="1" dirty="0">
              <a:solidFill>
                <a:schemeClr val="bg1"/>
              </a:solidFill>
              <a:latin typeface="微软雅黑" pitchFamily="34" charset="-122"/>
              <a:ea typeface="微软雅黑" pitchFamily="34" charset="-122"/>
            </a:endParaRPr>
          </a:p>
        </p:txBody>
      </p:sp>
      <p:sp>
        <p:nvSpPr>
          <p:cNvPr id="124" name="Shape 250"/>
          <p:cNvSpPr/>
          <p:nvPr/>
        </p:nvSpPr>
        <p:spPr>
          <a:xfrm>
            <a:off x="740924" y="2897590"/>
            <a:ext cx="719093" cy="292087"/>
          </a:xfrm>
          <a:prstGeom prst="rect">
            <a:avLst/>
          </a:prstGeom>
          <a:noFill/>
          <a:ln>
            <a:noFill/>
          </a:ln>
        </p:spPr>
        <p:txBody>
          <a:bodyPr spcFirstLastPara="1" wrap="square" lIns="91425" tIns="45700" rIns="91425" bIns="45700" anchor="t" anchorCtr="0">
            <a:noAutofit/>
          </a:bodyPr>
          <a:lstStyle/>
          <a:p>
            <a:pPr lvl="0"/>
            <a:r>
              <a:rPr lang="zh-CN" altLang="en-US" b="1" dirty="0">
                <a:solidFill>
                  <a:schemeClr val="bg1"/>
                </a:solidFill>
                <a:latin typeface="微软雅黑" pitchFamily="34" charset="-122"/>
                <a:ea typeface="微软雅黑" pitchFamily="34" charset="-122"/>
              </a:rPr>
              <a:t>软件层</a:t>
            </a:r>
            <a:endParaRPr lang="arn-CL" altLang="zh-CN" b="1" dirty="0">
              <a:solidFill>
                <a:schemeClr val="bg1"/>
              </a:solidFill>
              <a:latin typeface="微软雅黑" pitchFamily="34" charset="-122"/>
              <a:ea typeface="微软雅黑" pitchFamily="34" charset="-122"/>
            </a:endParaRPr>
          </a:p>
        </p:txBody>
      </p:sp>
      <p:sp>
        <p:nvSpPr>
          <p:cNvPr id="125" name="Shape 250"/>
          <p:cNvSpPr/>
          <p:nvPr/>
        </p:nvSpPr>
        <p:spPr>
          <a:xfrm>
            <a:off x="6358171" y="1541604"/>
            <a:ext cx="905235" cy="292087"/>
          </a:xfrm>
          <a:prstGeom prst="rect">
            <a:avLst/>
          </a:prstGeom>
          <a:noFill/>
          <a:ln>
            <a:noFill/>
          </a:ln>
        </p:spPr>
        <p:txBody>
          <a:bodyPr spcFirstLastPara="1" wrap="square" lIns="91425" tIns="45700" rIns="91425" bIns="45700" anchor="t" anchorCtr="0">
            <a:noAutofit/>
          </a:bodyPr>
          <a:lstStyle/>
          <a:p>
            <a:pPr lvl="0"/>
            <a:r>
              <a:rPr lang="zh-CN" altLang="en-US" sz="1200" dirty="0">
                <a:solidFill>
                  <a:schemeClr val="bg1"/>
                </a:solidFill>
                <a:latin typeface="微软雅黑" pitchFamily="34" charset="-122"/>
                <a:ea typeface="微软雅黑" pitchFamily="34" charset="-122"/>
              </a:rPr>
              <a:t>官方网站</a:t>
            </a:r>
            <a:endParaRPr lang="arn-CL" altLang="zh-CN" sz="1200" dirty="0">
              <a:solidFill>
                <a:schemeClr val="bg1"/>
              </a:solidFill>
              <a:latin typeface="微软雅黑" pitchFamily="34" charset="-122"/>
              <a:ea typeface="微软雅黑" pitchFamily="34" charset="-122"/>
            </a:endParaRPr>
          </a:p>
        </p:txBody>
      </p:sp>
      <p:sp>
        <p:nvSpPr>
          <p:cNvPr id="126" name="Shape 159"/>
          <p:cNvSpPr/>
          <p:nvPr/>
        </p:nvSpPr>
        <p:spPr>
          <a:xfrm>
            <a:off x="7550150" y="3046513"/>
            <a:ext cx="839074"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API</a:t>
            </a:r>
            <a:r>
              <a:rPr lang="zh-CN" altLang="en-US" sz="1200" dirty="0">
                <a:solidFill>
                  <a:schemeClr val="lt1"/>
                </a:solidFill>
                <a:latin typeface="微软雅黑" panose="020B0503020204020204" pitchFamily="34" charset="-122"/>
                <a:ea typeface="微软雅黑" panose="020B0503020204020204" pitchFamily="34" charset="-122"/>
              </a:rPr>
              <a:t>设计</a:t>
            </a:r>
            <a:endParaRPr sz="1200" dirty="0">
              <a:solidFill>
                <a:schemeClr val="lt1"/>
              </a:solidFill>
              <a:latin typeface="微软雅黑" panose="020B0503020204020204" pitchFamily="34" charset="-122"/>
              <a:ea typeface="微软雅黑" panose="020B0503020204020204" pitchFamily="34" charset="-122"/>
            </a:endParaRPr>
          </a:p>
        </p:txBody>
      </p:sp>
      <p:sp>
        <p:nvSpPr>
          <p:cNvPr id="127" name="Shape 159"/>
          <p:cNvSpPr/>
          <p:nvPr/>
        </p:nvSpPr>
        <p:spPr>
          <a:xfrm>
            <a:off x="1559960" y="2721362"/>
            <a:ext cx="6829264"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软件开发工具包（</a:t>
            </a:r>
            <a:r>
              <a:rPr lang="en-US" altLang="zh-CN" sz="1200" dirty="0">
                <a:solidFill>
                  <a:schemeClr val="lt1"/>
                </a:solidFill>
                <a:latin typeface="微软雅黑" panose="020B0503020204020204" pitchFamily="34" charset="-122"/>
                <a:ea typeface="微软雅黑" panose="020B0503020204020204" pitchFamily="34" charset="-122"/>
              </a:rPr>
              <a:t>SDK</a:t>
            </a:r>
            <a:r>
              <a:rPr lang="zh-CN" altLang="en-US" sz="1200" dirty="0">
                <a:solidFill>
                  <a:schemeClr val="lt1"/>
                </a:solidFill>
                <a:latin typeface="微软雅黑" panose="020B0503020204020204" pitchFamily="34" charset="-122"/>
                <a:ea typeface="微软雅黑" panose="020B0503020204020204" pitchFamily="34" charset="-122"/>
              </a:rPr>
              <a:t>）</a:t>
            </a:r>
            <a:endParaRPr sz="1200" dirty="0">
              <a:solidFill>
                <a:schemeClr val="lt1"/>
              </a:solidFill>
              <a:latin typeface="微软雅黑" panose="020B0503020204020204" pitchFamily="34" charset="-122"/>
              <a:ea typeface="微软雅黑" panose="020B0503020204020204" pitchFamily="34" charset="-122"/>
            </a:endParaRPr>
          </a:p>
        </p:txBody>
      </p:sp>
      <p:pic>
        <p:nvPicPr>
          <p:cNvPr id="128" name="Picture 1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649526" y="3772764"/>
            <a:ext cx="921784" cy="92178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2601" y="3571150"/>
            <a:ext cx="1510369" cy="970017"/>
          </a:xfrm>
          <a:prstGeom prst="rect">
            <a:avLst/>
          </a:prstGeom>
        </p:spPr>
      </p:pic>
      <p:grpSp>
        <p:nvGrpSpPr>
          <p:cNvPr id="3" name="Group 2"/>
          <p:cNvGrpSpPr/>
          <p:nvPr/>
        </p:nvGrpSpPr>
        <p:grpSpPr>
          <a:xfrm>
            <a:off x="217725" y="241225"/>
            <a:ext cx="7321650" cy="326175"/>
            <a:chOff x="217725" y="241225"/>
            <a:chExt cx="7321650" cy="326175"/>
          </a:xfrm>
        </p:grpSpPr>
        <p:grpSp>
          <p:nvGrpSpPr>
            <p:cNvPr id="53" name="Group 52"/>
            <p:cNvGrpSpPr/>
            <p:nvPr/>
          </p:nvGrpSpPr>
          <p:grpSpPr>
            <a:xfrm>
              <a:off x="217725" y="241225"/>
              <a:ext cx="6799500" cy="326175"/>
              <a:chOff x="217725" y="241225"/>
              <a:chExt cx="6799500" cy="326175"/>
            </a:xfrm>
          </p:grpSpPr>
          <p:grpSp>
            <p:nvGrpSpPr>
              <p:cNvPr id="54" name="Group 53"/>
              <p:cNvGrpSpPr/>
              <p:nvPr/>
            </p:nvGrpSpPr>
            <p:grpSpPr>
              <a:xfrm>
                <a:off x="217725" y="244700"/>
                <a:ext cx="5753100" cy="322700"/>
                <a:chOff x="217725" y="244700"/>
                <a:chExt cx="5753100" cy="322700"/>
              </a:xfrm>
            </p:grpSpPr>
            <p:grpSp>
              <p:nvGrpSpPr>
                <p:cNvPr id="62" name="Group 61"/>
                <p:cNvGrpSpPr/>
                <p:nvPr/>
              </p:nvGrpSpPr>
              <p:grpSpPr>
                <a:xfrm>
                  <a:off x="217725" y="244700"/>
                  <a:ext cx="5753100" cy="322700"/>
                  <a:chOff x="217725" y="244700"/>
                  <a:chExt cx="5753100" cy="322700"/>
                </a:xfrm>
              </p:grpSpPr>
              <p:grpSp>
                <p:nvGrpSpPr>
                  <p:cNvPr id="80" name="Shape 554"/>
                  <p:cNvGrpSpPr/>
                  <p:nvPr/>
                </p:nvGrpSpPr>
                <p:grpSpPr>
                  <a:xfrm>
                    <a:off x="217725" y="244700"/>
                    <a:ext cx="5229900" cy="322150"/>
                    <a:chOff x="369925" y="6336350"/>
                    <a:chExt cx="5229900" cy="322150"/>
                  </a:xfrm>
                </p:grpSpPr>
                <p:sp>
                  <p:nvSpPr>
                    <p:cNvPr id="82" name="Shape 555"/>
                    <p:cNvSpPr/>
                    <p:nvPr/>
                  </p:nvSpPr>
                  <p:spPr>
                    <a:xfrm>
                      <a:off x="29859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6</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产品规划</a:t>
                      </a:r>
                      <a:endParaRPr sz="1300" b="1" i="0" u="none" strike="noStrike" cap="none" dirty="0">
                        <a:solidFill>
                          <a:srgbClr val="FFFFFF"/>
                        </a:solidFill>
                        <a:latin typeface="微软雅黑" pitchFamily="34" charset="-122"/>
                        <a:ea typeface="微软雅黑" pitchFamily="34" charset="-122"/>
                      </a:endParaRPr>
                    </a:p>
                  </p:txBody>
                </p:sp>
                <p:sp>
                  <p:nvSpPr>
                    <p:cNvPr id="83"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4"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5"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86"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81"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6"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0"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1"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2"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5" name="Shape 158"/>
          <p:cNvSpPr/>
          <p:nvPr/>
        </p:nvSpPr>
        <p:spPr>
          <a:xfrm>
            <a:off x="1575552" y="2093471"/>
            <a:ext cx="2522023" cy="349447"/>
          </a:xfrm>
          <a:prstGeom prst="rect">
            <a:avLst/>
          </a:prstGeom>
          <a:solidFill>
            <a:srgbClr val="3693AC"/>
          </a:solidFill>
          <a:ln>
            <a:noFill/>
          </a:ln>
          <a:effectLst>
            <a:softEdge rad="19050"/>
          </a:effectLst>
        </p:spPr>
        <p:txBody>
          <a:bodyPr spcFirstLastPara="1" wrap="square" lIns="91425" tIns="91425" rIns="91425" bIns="91425" anchor="ctr" anchorCtr="0">
            <a:noAutofit/>
          </a:bodyPr>
          <a:lstStyle/>
          <a:p>
            <a:pPr algn="ctr"/>
            <a:r>
              <a:rPr lang="zh-CN" altLang="en-US" sz="1200" dirty="0">
                <a:solidFill>
                  <a:schemeClr val="lt1"/>
                </a:solidFill>
                <a:latin typeface="微软雅黑" panose="020B0503020204020204" pitchFamily="34" charset="-122"/>
                <a:ea typeface="微软雅黑" panose="020B0503020204020204" pitchFamily="34" charset="-122"/>
              </a:rPr>
              <a:t>其他商业应用</a:t>
            </a:r>
            <a:endParaRPr lang="en-US" altLang="zh-CN" sz="1200" dirty="0">
              <a:solidFill>
                <a:schemeClr val="l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3158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6" name="Shape 250"/>
          <p:cNvSpPr/>
          <p:nvPr/>
        </p:nvSpPr>
        <p:spPr>
          <a:xfrm>
            <a:off x="582775" y="875850"/>
            <a:ext cx="3514800"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应用场景</a:t>
            </a:r>
            <a:endParaRPr lang="arn-CL" altLang="zh-CN" sz="2000" b="1" dirty="0">
              <a:latin typeface="微软雅黑" pitchFamily="34" charset="-122"/>
              <a:ea typeface="微软雅黑" pitchFamily="34" charset="-122"/>
            </a:endParaRPr>
          </a:p>
        </p:txBody>
      </p:sp>
      <p:graphicFrame>
        <p:nvGraphicFramePr>
          <p:cNvPr id="5" name="Diagram 4"/>
          <p:cNvGraphicFramePr/>
          <p:nvPr>
            <p:extLst>
              <p:ext uri="{D42A27DB-BD31-4B8C-83A1-F6EECF244321}">
                <p14:modId xmlns:p14="http://schemas.microsoft.com/office/powerpoint/2010/main" val="1064223179"/>
              </p:ext>
            </p:extLst>
          </p:nvPr>
        </p:nvGraphicFramePr>
        <p:xfrm>
          <a:off x="862710" y="1656844"/>
          <a:ext cx="7449929" cy="3290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p:cNvGrpSpPr/>
          <p:nvPr/>
        </p:nvGrpSpPr>
        <p:grpSpPr>
          <a:xfrm>
            <a:off x="217725" y="241225"/>
            <a:ext cx="7321650" cy="325625"/>
            <a:chOff x="217725" y="241225"/>
            <a:chExt cx="7321650" cy="325625"/>
          </a:xfrm>
        </p:grpSpPr>
        <p:grpSp>
          <p:nvGrpSpPr>
            <p:cNvPr id="33" name="Group 32"/>
            <p:cNvGrpSpPr/>
            <p:nvPr/>
          </p:nvGrpSpPr>
          <p:grpSpPr>
            <a:xfrm>
              <a:off x="217725" y="241225"/>
              <a:ext cx="6799500" cy="325625"/>
              <a:chOff x="217725" y="241225"/>
              <a:chExt cx="6799500" cy="325625"/>
            </a:xfrm>
          </p:grpSpPr>
          <p:grpSp>
            <p:nvGrpSpPr>
              <p:cNvPr id="34" name="Group 33"/>
              <p:cNvGrpSpPr/>
              <p:nvPr/>
            </p:nvGrpSpPr>
            <p:grpSpPr>
              <a:xfrm>
                <a:off x="217725" y="244700"/>
                <a:ext cx="5753100" cy="322150"/>
                <a:chOff x="217725" y="244700"/>
                <a:chExt cx="5753100" cy="322150"/>
              </a:xfrm>
            </p:grpSpPr>
            <p:grpSp>
              <p:nvGrpSpPr>
                <p:cNvPr id="47" name="Group 46"/>
                <p:cNvGrpSpPr/>
                <p:nvPr/>
              </p:nvGrpSpPr>
              <p:grpSpPr>
                <a:xfrm>
                  <a:off x="217725" y="244700"/>
                  <a:ext cx="5753100" cy="322150"/>
                  <a:chOff x="217725" y="244700"/>
                  <a:chExt cx="5753100" cy="322150"/>
                </a:xfrm>
              </p:grpSpPr>
              <p:grpSp>
                <p:nvGrpSpPr>
                  <p:cNvPr id="49" name="Shape 554"/>
                  <p:cNvGrpSpPr/>
                  <p:nvPr/>
                </p:nvGrpSpPr>
                <p:grpSpPr>
                  <a:xfrm>
                    <a:off x="217725" y="244700"/>
                    <a:ext cx="5753100" cy="322150"/>
                    <a:chOff x="369925" y="6336350"/>
                    <a:chExt cx="5753100" cy="322150"/>
                  </a:xfrm>
                </p:grpSpPr>
                <p:sp>
                  <p:nvSpPr>
                    <p:cNvPr id="51"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52"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3"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4"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5"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0"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8"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5"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6"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17"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083684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目标群体分析</a:t>
            </a:r>
            <a:endParaRPr sz="2000" b="1" dirty="0">
              <a:latin typeface="微软雅黑" panose="020B0503020204020204" pitchFamily="34" charset="-122"/>
              <a:ea typeface="微软雅黑" panose="020B0503020204020204" pitchFamily="34" charset="-122"/>
            </a:endParaRPr>
          </a:p>
        </p:txBody>
      </p:sp>
      <p:graphicFrame>
        <p:nvGraphicFramePr>
          <p:cNvPr id="4" name="Table 3"/>
          <p:cNvGraphicFramePr>
            <a:graphicFrameLocks noGrp="1"/>
          </p:cNvGraphicFramePr>
          <p:nvPr>
            <p:extLst>
              <p:ext uri="{D42A27DB-BD31-4B8C-83A1-F6EECF244321}">
                <p14:modId xmlns:p14="http://schemas.microsoft.com/office/powerpoint/2010/main" val="3308853934"/>
              </p:ext>
            </p:extLst>
          </p:nvPr>
        </p:nvGraphicFramePr>
        <p:xfrm>
          <a:off x="740925" y="1786387"/>
          <a:ext cx="7577595" cy="2491133"/>
        </p:xfrm>
        <a:graphic>
          <a:graphicData uri="http://schemas.openxmlformats.org/drawingml/2006/table">
            <a:tbl>
              <a:tblPr firstRow="1" bandRow="1">
                <a:tableStyleId>{9F324B4B-896D-416E-89DB-97A71C236C5E}</a:tableStyleId>
              </a:tblPr>
              <a:tblGrid>
                <a:gridCol w="924382">
                  <a:extLst>
                    <a:ext uri="{9D8B030D-6E8A-4147-A177-3AD203B41FA5}">
                      <a16:colId xmlns:a16="http://schemas.microsoft.com/office/drawing/2014/main" val="20000"/>
                    </a:ext>
                  </a:extLst>
                </a:gridCol>
                <a:gridCol w="1746583">
                  <a:extLst>
                    <a:ext uri="{9D8B030D-6E8A-4147-A177-3AD203B41FA5}">
                      <a16:colId xmlns:a16="http://schemas.microsoft.com/office/drawing/2014/main" val="20001"/>
                    </a:ext>
                  </a:extLst>
                </a:gridCol>
                <a:gridCol w="1668780">
                  <a:extLst>
                    <a:ext uri="{9D8B030D-6E8A-4147-A177-3AD203B41FA5}">
                      <a16:colId xmlns:a16="http://schemas.microsoft.com/office/drawing/2014/main" val="20002"/>
                    </a:ext>
                  </a:extLst>
                </a:gridCol>
                <a:gridCol w="1623060">
                  <a:extLst>
                    <a:ext uri="{9D8B030D-6E8A-4147-A177-3AD203B41FA5}">
                      <a16:colId xmlns:a16="http://schemas.microsoft.com/office/drawing/2014/main" val="20003"/>
                    </a:ext>
                  </a:extLst>
                </a:gridCol>
                <a:gridCol w="1614790">
                  <a:extLst>
                    <a:ext uri="{9D8B030D-6E8A-4147-A177-3AD203B41FA5}">
                      <a16:colId xmlns:a16="http://schemas.microsoft.com/office/drawing/2014/main" val="20004"/>
                    </a:ext>
                  </a:extLst>
                </a:gridCol>
              </a:tblGrid>
              <a:tr h="370840">
                <a:tc>
                  <a:txBody>
                    <a:bodyPr/>
                    <a:lstStyle/>
                    <a:p>
                      <a:pPr algn="ctr"/>
                      <a:endParaRPr lang="zh-CN" altLang="en-US" sz="1200" b="1" i="0" u="none" strike="noStrike" cap="none" dirty="0">
                        <a:solidFill>
                          <a:schemeClr val="bg1"/>
                        </a:solidFill>
                        <a:latin typeface="微软雅黑" panose="020B0503020204020204" pitchFamily="34" charset="-122"/>
                        <a:ea typeface="微软雅黑" panose="020B0503020204020204" pitchFamily="34" charset="-122"/>
                        <a:cs typeface="Arial"/>
                        <a:sym typeface="Aria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6350" cap="flat" cmpd="sng" algn="ctr">
                      <a:solidFill>
                        <a:schemeClr val="bg1">
                          <a:lumMod val="85000"/>
                        </a:schemeClr>
                      </a:solidFill>
                      <a:prstDash val="solid"/>
                      <a:round/>
                      <a:headEnd type="none" w="med" len="med"/>
                      <a:tailEnd type="none" w="med" len="me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1" i="0" dirty="0">
                          <a:solidFill>
                            <a:schemeClr val="bg1"/>
                          </a:solidFill>
                          <a:effectLst/>
                          <a:latin typeface="微软雅黑" panose="020B0503020204020204" pitchFamily="34" charset="-122"/>
                          <a:ea typeface="微软雅黑" panose="020B0503020204020204" pitchFamily="34" charset="-122"/>
                        </a:rPr>
                        <a:t>阶段一</a:t>
                      </a:r>
                      <a:endParaRPr lang="en-US" altLang="zh-CN" sz="1200" b="1" i="0" dirty="0">
                        <a:solidFill>
                          <a:schemeClr val="bg1"/>
                        </a:solidFill>
                        <a:effectLst/>
                        <a:latin typeface="微软雅黑" panose="020B0503020204020204" pitchFamily="34" charset="-122"/>
                        <a:ea typeface="微软雅黑" panose="020B0503020204020204" pitchFamily="34" charset="-122"/>
                      </a:endParaRPr>
                    </a:p>
                  </a:txBody>
                  <a:tcPr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1" i="0" dirty="0">
                          <a:solidFill>
                            <a:schemeClr val="bg1"/>
                          </a:solidFill>
                          <a:effectLst/>
                          <a:latin typeface="微软雅黑" panose="020B0503020204020204" pitchFamily="34" charset="-122"/>
                          <a:ea typeface="微软雅黑" panose="020B0503020204020204" pitchFamily="34" charset="-122"/>
                        </a:rPr>
                        <a:t>阶段二（新增客户）</a:t>
                      </a:r>
                      <a:endParaRPr lang="en-US" altLang="zh-CN" sz="1200" b="1" i="0"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1" i="0" dirty="0">
                          <a:solidFill>
                            <a:schemeClr val="bg1"/>
                          </a:solidFill>
                          <a:effectLst/>
                          <a:latin typeface="微软雅黑" panose="020B0503020204020204" pitchFamily="34" charset="-122"/>
                          <a:ea typeface="微软雅黑" panose="020B0503020204020204" pitchFamily="34" charset="-122"/>
                        </a:rPr>
                        <a:t>阶段三（新增客户）</a:t>
                      </a:r>
                      <a:endParaRPr lang="en-US" altLang="zh-CN" sz="1200" b="1" i="0"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1" i="0" dirty="0">
                          <a:solidFill>
                            <a:schemeClr val="bg1"/>
                          </a:solidFill>
                          <a:effectLst/>
                          <a:latin typeface="微软雅黑" panose="020B0503020204020204" pitchFamily="34" charset="-122"/>
                          <a:ea typeface="微软雅黑" panose="020B0503020204020204" pitchFamily="34" charset="-122"/>
                        </a:rPr>
                        <a:t>阶段四（新增客户）</a:t>
                      </a:r>
                      <a:endParaRPr lang="en-US" altLang="zh-CN" sz="1200" b="1" i="0"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586CB"/>
                    </a:solidFill>
                  </a:tcPr>
                </a:tc>
                <a:extLst>
                  <a:ext uri="{0D108BD9-81ED-4DB2-BD59-A6C34878D82A}">
                    <a16:rowId xmlns:a16="http://schemas.microsoft.com/office/drawing/2014/main" val="10000"/>
                  </a:ext>
                </a:extLst>
              </a:tr>
              <a:tr h="1740584">
                <a:tc>
                  <a:txBody>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企业用户</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高校、企业实验室</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政府、残联器具</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en-US" altLang="zh-CN" sz="1000" b="0" dirty="0" err="1">
                          <a:solidFill>
                            <a:schemeClr val="tx1">
                              <a:lumMod val="65000"/>
                              <a:lumOff val="35000"/>
                            </a:schemeClr>
                          </a:solidFill>
                          <a:latin typeface="微软雅黑" panose="020B0503020204020204" pitchFamily="34" charset="-122"/>
                          <a:ea typeface="微软雅黑" panose="020B0503020204020204" pitchFamily="34" charset="-122"/>
                        </a:rPr>
                        <a:t>VR体验馆</a:t>
                      </a: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、主题公园</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lvl="0" indent="0" algn="l">
                        <a:lnSpc>
                          <a:spcPct val="150000"/>
                        </a:lnSpc>
                        <a:buFont typeface="Arial" panose="020B0604020202020204" pitchFamily="34" charset="0"/>
                        <a:buNone/>
                      </a:pPr>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VR</a:t>
                      </a: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内容</a:t>
                      </a:r>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B</a:t>
                      </a: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端制作者</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lvl="0" indent="0" algn="l">
                        <a:lnSpc>
                          <a:spcPct val="150000"/>
                        </a:lnSpc>
                        <a:buFont typeface="Arial" panose="020B0604020202020204" pitchFamily="34" charset="0"/>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科技馆，展览馆</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lvl="0" indent="0" algn="l">
                        <a:lnSpc>
                          <a:spcPct val="150000"/>
                        </a:lnSpc>
                        <a:buFont typeface="Arial" panose="020B0604020202020204" pitchFamily="34" charset="0"/>
                        <a:buNone/>
                      </a:pP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科技公司展厅</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p>
                      <a:pPr marL="0" lvl="0" indent="0" algn="l">
                        <a:lnSpc>
                          <a:spcPct val="150000"/>
                        </a:lnSpc>
                        <a:buFont typeface="Arial" panose="020B0604020202020204" pitchFamily="34" charset="0"/>
                        <a:buNone/>
                      </a:pPr>
                      <a:r>
                        <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rPr>
                        <a:t>AR/VR</a:t>
                      </a:r>
                      <a:r>
                        <a:rPr lang="zh-CN" altLang="en-US" sz="1000" b="0" dirty="0">
                          <a:solidFill>
                            <a:schemeClr val="tx1">
                              <a:lumMod val="65000"/>
                              <a:lumOff val="35000"/>
                            </a:schemeClr>
                          </a:solidFill>
                          <a:latin typeface="微软雅黑" panose="020B0503020204020204" pitchFamily="34" charset="-122"/>
                          <a:ea typeface="微软雅黑" panose="020B0503020204020204" pitchFamily="34" charset="-122"/>
                        </a:rPr>
                        <a:t>头显企业交互展示</a:t>
                      </a:r>
                      <a:endParaRPr lang="en-US" altLang="zh-CN" sz="1000" b="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lvl="0" indent="0" algn="l" rtl="0">
                        <a:lnSpc>
                          <a:spcPct val="150000"/>
                        </a:lnSpc>
                        <a:spcBef>
                          <a:spcPts val="0"/>
                        </a:spcBef>
                        <a:spcAft>
                          <a:spcPts val="0"/>
                        </a:spcAft>
                        <a:buClr>
                          <a:srgbClr val="000000"/>
                        </a:buClr>
                        <a:buFont typeface="Arial" panose="020B0604020202020204" pitchFamily="34" charset="0"/>
                        <a:buNone/>
                      </a:pPr>
                      <a:r>
                        <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3D</a:t>
                      </a: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动画公司</a:t>
                      </a: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影视（制作）公司</a:t>
                      </a: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企业虚拟人物形象</a:t>
                      </a: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虚拟人物实时主播</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3F3FF"/>
                    </a:solidFill>
                  </a:tcPr>
                </a:tc>
                <a:tc>
                  <a:txBody>
                    <a:bodyPr/>
                    <a:lstStyle/>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游戏公司</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大型 </a:t>
                      </a:r>
                      <a:r>
                        <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VR </a:t>
                      </a: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公司</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大型公司上岗培训</a:t>
                      </a: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高校虚拟现实专业采购</a:t>
                      </a: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低年级教育项目</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政府人员培训项目</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军方采购</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lvl="0" indent="0" algn="l" rtl="0">
                        <a:lnSpc>
                          <a:spcPct val="150000"/>
                        </a:lnSpc>
                        <a:spcBef>
                          <a:spcPts val="0"/>
                        </a:spcBef>
                        <a:spcAft>
                          <a:spcPts val="0"/>
                        </a:spcAft>
                        <a:buClr>
                          <a:srgbClr val="000000"/>
                        </a:buClr>
                        <a:buFont typeface="Arial" panose="020B0604020202020204" pitchFamily="34" charset="0"/>
                        <a:buNone/>
                      </a:pPr>
                      <a:endPar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txBody>
                  <a:tcP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3F3FF"/>
                    </a:solidFill>
                  </a:tcPr>
                </a:tc>
                <a:extLst>
                  <a:ext uri="{0D108BD9-81ED-4DB2-BD59-A6C34878D82A}">
                    <a16:rowId xmlns:a16="http://schemas.microsoft.com/office/drawing/2014/main" val="10001"/>
                  </a:ext>
                </a:extLst>
              </a:tr>
              <a:tr h="379709">
                <a:tc>
                  <a:txBody>
                    <a:bodyPr/>
                    <a:lstStyle/>
                    <a:p>
                      <a:pPr marR="0" algn="ctr" rtl="0">
                        <a:lnSpc>
                          <a:spcPct val="100000"/>
                        </a:lnSpc>
                        <a:spcBef>
                          <a:spcPts val="0"/>
                        </a:spcBef>
                        <a:spcAft>
                          <a:spcPts val="0"/>
                        </a:spcAft>
                        <a:buClr>
                          <a:srgbClr val="000000"/>
                        </a:buClr>
                        <a:buFont typeface="Arial"/>
                      </a:pPr>
                      <a:r>
                        <a:rPr lang="zh-CN" altLang="en-US" sz="1200" b="1"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个人用户</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rtl="0">
                        <a:lnSpc>
                          <a:spcPct val="150000"/>
                        </a:lnSpc>
                        <a:spcBef>
                          <a:spcPts val="0"/>
                        </a:spcBef>
                        <a:spcAft>
                          <a:spcPts val="0"/>
                        </a:spcAft>
                        <a:buClr>
                          <a:srgbClr val="000000"/>
                        </a:buClr>
                        <a:buFont typeface="Arial" panose="020B0604020202020204" pitchFamily="34" charset="0"/>
                        <a:buNone/>
                      </a:pPr>
                      <a:endPar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txBody>
                  <a:tcPr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F4FF"/>
                    </a:solid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个人网络虚拟主播</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FF"/>
                    </a:solidFill>
                  </a:tcPr>
                </a:tc>
                <a:tc>
                  <a:txBody>
                    <a:bodyPr/>
                    <a:lstStyle/>
                    <a:p>
                      <a:pPr marL="0" marR="0" lvl="0" indent="0" algn="l" rtl="0">
                        <a:lnSpc>
                          <a:spcPct val="150000"/>
                        </a:lnSpc>
                        <a:spcBef>
                          <a:spcPts val="0"/>
                        </a:spcBef>
                        <a:spcAft>
                          <a:spcPts val="0"/>
                        </a:spcAft>
                        <a:buClr>
                          <a:srgbClr val="000000"/>
                        </a:buClr>
                        <a:buFont typeface="Arial" panose="020B0604020202020204" pitchFamily="34" charset="0"/>
                        <a:buNone/>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中高端用户、科技爱好者</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F4FF"/>
                    </a:solidFill>
                  </a:tcPr>
                </a:tc>
                <a:tc>
                  <a:txBody>
                    <a:bodyPr/>
                    <a:lstStyle/>
                    <a:p>
                      <a:pPr marL="0" marR="0" lvl="0" indent="0" algn="l" defTabSz="914400" rtl="0" eaLnBrk="1" fontAlgn="auto" latinLnBrk="0" hangingPunct="1">
                        <a:lnSpc>
                          <a:spcPct val="150000"/>
                        </a:lnSpc>
                        <a:spcBef>
                          <a:spcPts val="0"/>
                        </a:spcBef>
                        <a:spcAft>
                          <a:spcPts val="0"/>
                        </a:spcAft>
                        <a:buClr>
                          <a:srgbClr val="000000"/>
                        </a:buClr>
                        <a:buSzTx/>
                        <a:buFont typeface="Arial" panose="020B0604020202020204" pitchFamily="34" charset="0"/>
                        <a:buNone/>
                        <a:tabLst/>
                        <a:defRPr/>
                      </a:pPr>
                      <a:r>
                        <a:rPr lang="zh-CN" altLang="en-US"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rPr>
                        <a:t>普通大众消费者</a:t>
                      </a:r>
                      <a:endParaRPr lang="en-US" altLang="zh-CN" sz="1000" b="0" i="0" u="none" strike="noStrike" cap="none" dirty="0">
                        <a:solidFill>
                          <a:schemeClr val="tx1">
                            <a:lumMod val="65000"/>
                            <a:lumOff val="35000"/>
                          </a:schemeClr>
                        </a:solidFill>
                        <a:latin typeface="微软雅黑" panose="020B0503020204020204" pitchFamily="34" charset="-122"/>
                        <a:ea typeface="微软雅黑" panose="020B0503020204020204" pitchFamily="34" charset="-122"/>
                        <a:cs typeface="Arial"/>
                        <a:sym typeface="Arial"/>
                      </a:endParaRPr>
                    </a:p>
                  </a:txBody>
                  <a:tcPr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E9FF"/>
                    </a:solidFill>
                  </a:tcPr>
                </a:tc>
                <a:extLst>
                  <a:ext uri="{0D108BD9-81ED-4DB2-BD59-A6C34878D82A}">
                    <a16:rowId xmlns:a16="http://schemas.microsoft.com/office/drawing/2014/main" val="10002"/>
                  </a:ext>
                </a:extLst>
              </a:tr>
            </a:tbl>
          </a:graphicData>
        </a:graphic>
      </p:graphicFrame>
      <p:grpSp>
        <p:nvGrpSpPr>
          <p:cNvPr id="2" name="Group 1"/>
          <p:cNvGrpSpPr/>
          <p:nvPr/>
        </p:nvGrpSpPr>
        <p:grpSpPr>
          <a:xfrm>
            <a:off x="217725" y="241225"/>
            <a:ext cx="7321650" cy="325625"/>
            <a:chOff x="217725" y="241225"/>
            <a:chExt cx="7321650" cy="325625"/>
          </a:xfrm>
        </p:grpSpPr>
        <p:grpSp>
          <p:nvGrpSpPr>
            <p:cNvPr id="40" name="Group 39"/>
            <p:cNvGrpSpPr/>
            <p:nvPr/>
          </p:nvGrpSpPr>
          <p:grpSpPr>
            <a:xfrm>
              <a:off x="217725" y="241225"/>
              <a:ext cx="6799500" cy="325625"/>
              <a:chOff x="217725" y="241225"/>
              <a:chExt cx="6799500" cy="325625"/>
            </a:xfrm>
          </p:grpSpPr>
          <p:grpSp>
            <p:nvGrpSpPr>
              <p:cNvPr id="41" name="Group 40"/>
              <p:cNvGrpSpPr/>
              <p:nvPr/>
            </p:nvGrpSpPr>
            <p:grpSpPr>
              <a:xfrm>
                <a:off x="217725" y="244700"/>
                <a:ext cx="5753100" cy="322150"/>
                <a:chOff x="217725" y="244700"/>
                <a:chExt cx="5753100" cy="322150"/>
              </a:xfrm>
            </p:grpSpPr>
            <p:grpSp>
              <p:nvGrpSpPr>
                <p:cNvPr id="45" name="Group 44"/>
                <p:cNvGrpSpPr/>
                <p:nvPr/>
              </p:nvGrpSpPr>
              <p:grpSpPr>
                <a:xfrm>
                  <a:off x="217725" y="244700"/>
                  <a:ext cx="5753100" cy="322150"/>
                  <a:chOff x="217725" y="244700"/>
                  <a:chExt cx="5753100" cy="322150"/>
                </a:xfrm>
              </p:grpSpPr>
              <p:grpSp>
                <p:nvGrpSpPr>
                  <p:cNvPr id="58" name="Shape 554"/>
                  <p:cNvGrpSpPr/>
                  <p:nvPr/>
                </p:nvGrpSpPr>
                <p:grpSpPr>
                  <a:xfrm>
                    <a:off x="217725" y="244700"/>
                    <a:ext cx="5753100" cy="322150"/>
                    <a:chOff x="369925" y="6336350"/>
                    <a:chExt cx="5753100" cy="322150"/>
                  </a:xfrm>
                </p:grpSpPr>
                <p:sp>
                  <p:nvSpPr>
                    <p:cNvPr id="60"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anose="020B0503020204020204" pitchFamily="34" charset="-122"/>
                          <a:ea typeface="微软雅黑" panose="020B0503020204020204" pitchFamily="34" charset="-122"/>
                        </a:rPr>
                        <a:t>0</a:t>
                      </a:r>
                      <a:r>
                        <a:rPr lang="en-US" altLang="zh-CN" sz="1300" b="1" dirty="0">
                          <a:solidFill>
                            <a:srgbClr val="FFFFFF"/>
                          </a:solidFill>
                          <a:latin typeface="微软雅黑" panose="020B0503020204020204" pitchFamily="34" charset="-122"/>
                          <a:ea typeface="微软雅黑" panose="020B0503020204020204" pitchFamily="34" charset="-122"/>
                        </a:rPr>
                        <a:t>7</a:t>
                      </a:r>
                      <a:r>
                        <a:rPr lang="zh-CN" sz="1300" b="1" dirty="0">
                          <a:solidFill>
                            <a:srgbClr val="FFFFFF"/>
                          </a:solidFill>
                          <a:latin typeface="微软雅黑" panose="020B0503020204020204" pitchFamily="34" charset="-122"/>
                          <a:ea typeface="微软雅黑" panose="020B0503020204020204" pitchFamily="34" charset="-122"/>
                        </a:rPr>
                        <a:t> </a:t>
                      </a:r>
                      <a:r>
                        <a:rPr lang="zh-CN" altLang="en-US" sz="1300" b="1" dirty="0">
                          <a:solidFill>
                            <a:srgbClr val="FFFFFF"/>
                          </a:solidFill>
                          <a:latin typeface="微软雅黑" panose="020B0503020204020204" pitchFamily="34" charset="-122"/>
                          <a:ea typeface="微软雅黑" panose="020B0503020204020204" pitchFamily="34" charset="-122"/>
                        </a:rPr>
                        <a:t>商业分析</a:t>
                      </a:r>
                      <a:endParaRPr sz="1300" b="1" i="0" u="none" strike="noStrike" cap="none" dirty="0">
                        <a:solidFill>
                          <a:srgbClr val="FFFFFF"/>
                        </a:solidFill>
                        <a:latin typeface="微软雅黑" panose="020B0503020204020204" pitchFamily="34" charset="-122"/>
                        <a:ea typeface="微软雅黑" panose="020B0503020204020204" pitchFamily="34" charset="-122"/>
                      </a:endParaRPr>
                    </a:p>
                  </p:txBody>
                </p:sp>
                <p:sp>
                  <p:nvSpPr>
                    <p:cNvPr id="6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6"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4"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7"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586286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p:nvPr/>
        </p:nvSpPr>
        <p:spPr>
          <a:xfrm>
            <a:off x="582775" y="1065336"/>
            <a:ext cx="2409600" cy="398700"/>
          </a:xfrm>
          <a:prstGeom prst="rect">
            <a:avLst/>
          </a:prstGeom>
          <a:noFill/>
          <a:ln>
            <a:noFill/>
          </a:ln>
        </p:spPr>
        <p:txBody>
          <a:bodyPr spcFirstLastPara="1" wrap="square" lIns="91425" tIns="45700" rIns="91425" bIns="45700" anchor="t" anchorCtr="0">
            <a:noAutofit/>
          </a:bodyPr>
          <a:lstStyle/>
          <a:p>
            <a:r>
              <a:rPr lang="zh-CN" altLang="en-US" sz="2000" b="1" dirty="0">
                <a:solidFill>
                  <a:schemeClr val="dk1"/>
                </a:solidFill>
                <a:latin typeface="微软雅黑" panose="020B0503020204020204" pitchFamily="34" charset="-122"/>
                <a:ea typeface="微软雅黑" panose="020B0503020204020204" pitchFamily="34" charset="-122"/>
              </a:rPr>
              <a:t>动作捕捉</a:t>
            </a:r>
            <a:r>
              <a:rPr lang="zh-CN" sz="2000" b="1" dirty="0">
                <a:solidFill>
                  <a:schemeClr val="dk1"/>
                </a:solidFill>
                <a:latin typeface="微软雅黑" panose="020B0503020204020204" pitchFamily="34" charset="-122"/>
                <a:ea typeface="微软雅黑" panose="020B0503020204020204" pitchFamily="34" charset="-122"/>
              </a:rPr>
              <a:t>市场</a:t>
            </a:r>
            <a:r>
              <a:rPr lang="zh-CN" altLang="en-US" sz="2000" b="1" dirty="0">
                <a:solidFill>
                  <a:schemeClr val="dk1"/>
                </a:solidFill>
                <a:latin typeface="微软雅黑" panose="020B0503020204020204" pitchFamily="34" charset="-122"/>
                <a:ea typeface="微软雅黑" panose="020B0503020204020204" pitchFamily="34" charset="-122"/>
              </a:rPr>
              <a:t>分析</a:t>
            </a:r>
            <a:endParaRPr sz="2000" b="1" dirty="0">
              <a:solidFill>
                <a:schemeClr val="dk1"/>
              </a:solidFill>
              <a:latin typeface="微软雅黑" panose="020B0503020204020204" pitchFamily="34" charset="-122"/>
              <a:ea typeface="微软雅黑" panose="020B0503020204020204" pitchFamily="34" charset="-122"/>
            </a:endParaRPr>
          </a:p>
        </p:txBody>
      </p:sp>
      <p:sp>
        <p:nvSpPr>
          <p:cNvPr id="31" name="TextBox 30"/>
          <p:cNvSpPr txBox="1"/>
          <p:nvPr/>
        </p:nvSpPr>
        <p:spPr>
          <a:xfrm>
            <a:off x="582775" y="1487014"/>
            <a:ext cx="7653937" cy="646331"/>
          </a:xfrm>
          <a:prstGeom prst="rect">
            <a:avLst/>
          </a:prstGeom>
          <a:noFill/>
          <a:ln w="12700">
            <a:solidFill>
              <a:schemeClr val="bg1">
                <a:lumMod val="65000"/>
              </a:schemeClr>
            </a:solidFill>
          </a:ln>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当前动作捕捉市场规模为全球每年</a:t>
            </a:r>
            <a:r>
              <a:rPr lang="en-US" altLang="zh-CN" sz="1200" b="1" dirty="0">
                <a:solidFill>
                  <a:srgbClr val="FF0000"/>
                </a:solidFill>
                <a:latin typeface="微软雅黑" panose="020B0503020204020204" pitchFamily="34" charset="-122"/>
                <a:ea typeface="微软雅黑" panose="020B0503020204020204" pitchFamily="34" charset="-122"/>
              </a:rPr>
              <a:t>20亿</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人民币规模，对人手部分的追踪预估在</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5%-15%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Mastery</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数据手套产品预期达到手部动作捕捉市场</a:t>
            </a:r>
            <a:r>
              <a:rPr lang="en-US" altLang="zh-CN" sz="1200" b="1" dirty="0">
                <a:solidFill>
                  <a:srgbClr val="FF0000"/>
                </a:solidFill>
                <a:latin typeface="微软雅黑" panose="020B0503020204020204" pitchFamily="34" charset="-122"/>
                <a:ea typeface="微软雅黑" panose="020B0503020204020204" pitchFamily="34" charset="-122"/>
              </a:rPr>
              <a:t>60%</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占有量。</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未来动捕市场预估在</a:t>
            </a:r>
            <a:r>
              <a:rPr lang="en-US" altLang="zh-CN" sz="1200" b="1" dirty="0">
                <a:solidFill>
                  <a:srgbClr val="FF0000"/>
                </a:solidFill>
                <a:latin typeface="微软雅黑" panose="020B0503020204020204" pitchFamily="34" charset="-122"/>
                <a:ea typeface="微软雅黑" panose="020B0503020204020204" pitchFamily="34" charset="-122"/>
              </a:rPr>
              <a:t>50</a:t>
            </a:r>
            <a:r>
              <a:rPr lang="zh-CN" altLang="en-US" sz="1200" b="1" dirty="0">
                <a:solidFill>
                  <a:srgbClr val="FF0000"/>
                </a:solidFill>
                <a:latin typeface="微软雅黑" panose="020B0503020204020204" pitchFamily="34" charset="-122"/>
                <a:ea typeface="微软雅黑" panose="020B0503020204020204" pitchFamily="34" charset="-122"/>
              </a:rPr>
              <a:t>亿</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级别</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Shape 356"/>
          <p:cNvSpPr/>
          <p:nvPr/>
        </p:nvSpPr>
        <p:spPr>
          <a:xfrm>
            <a:off x="582775" y="2320980"/>
            <a:ext cx="2409600" cy="398700"/>
          </a:xfrm>
          <a:prstGeom prst="rect">
            <a:avLst/>
          </a:prstGeom>
          <a:noFill/>
          <a:ln>
            <a:noFill/>
          </a:ln>
        </p:spPr>
        <p:txBody>
          <a:bodyPr spcFirstLastPara="1" wrap="square" lIns="91425" tIns="45700" rIns="91425" bIns="45700" anchor="t" anchorCtr="0">
            <a:noAutofit/>
          </a:bodyPr>
          <a:lstStyle/>
          <a:p>
            <a:r>
              <a:rPr lang="zh-CN" altLang="en-US" sz="2000" b="1" dirty="0">
                <a:solidFill>
                  <a:schemeClr val="dk1"/>
                </a:solidFill>
                <a:latin typeface="微软雅黑" panose="020B0503020204020204" pitchFamily="34" charset="-122"/>
                <a:ea typeface="微软雅黑" panose="020B0503020204020204" pitchFamily="34" charset="-122"/>
              </a:rPr>
              <a:t>聋人手语市场分析</a:t>
            </a:r>
            <a:endParaRPr sz="2000" b="1" dirty="0">
              <a:solidFill>
                <a:schemeClr val="dk1"/>
              </a:solidFill>
              <a:latin typeface="微软雅黑" panose="020B0503020204020204" pitchFamily="34" charset="-122"/>
              <a:ea typeface="微软雅黑" panose="020B0503020204020204" pitchFamily="34" charset="-122"/>
            </a:endParaRPr>
          </a:p>
        </p:txBody>
      </p:sp>
      <p:sp>
        <p:nvSpPr>
          <p:cNvPr id="6" name="TextBox 5"/>
          <p:cNvSpPr txBox="1"/>
          <p:nvPr/>
        </p:nvSpPr>
        <p:spPr>
          <a:xfrm>
            <a:off x="582775" y="2736478"/>
            <a:ext cx="7653936" cy="461665"/>
          </a:xfrm>
          <a:prstGeom prst="rect">
            <a:avLst/>
          </a:prstGeom>
          <a:noFill/>
          <a:ln w="12700">
            <a:solidFill>
              <a:schemeClr val="bg1">
                <a:lumMod val="65000"/>
              </a:schemeClr>
            </a:solidFill>
          </a:ln>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全球约有</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4.66</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亿人患有残疾性听力损失，中国听力障碍人士</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7200</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万，其中有</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2700</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万听障者需通过手语等方式进行沟通交流。手语包括教具，自动化测评工具，手语翻译工具的市场预计</a:t>
            </a:r>
            <a:r>
              <a:rPr lang="en-US" altLang="zh-CN" sz="1200" b="1" dirty="0">
                <a:solidFill>
                  <a:srgbClr val="FF0000"/>
                </a:solidFill>
                <a:latin typeface="微软雅黑" panose="020B0503020204020204" pitchFamily="34" charset="-122"/>
                <a:ea typeface="微软雅黑" panose="020B0503020204020204" pitchFamily="34" charset="-122"/>
              </a:rPr>
              <a:t>20</a:t>
            </a:r>
            <a:r>
              <a:rPr lang="zh-CN" altLang="en-US" sz="1200" b="1" dirty="0">
                <a:solidFill>
                  <a:srgbClr val="FF0000"/>
                </a:solidFill>
                <a:latin typeface="微软雅黑" panose="020B0503020204020204" pitchFamily="34" charset="-122"/>
                <a:ea typeface="微软雅黑" panose="020B0503020204020204" pitchFamily="34" charset="-122"/>
              </a:rPr>
              <a:t>～</a:t>
            </a:r>
            <a:r>
              <a:rPr lang="en-US" altLang="zh-CN" sz="1200" b="1" dirty="0">
                <a:solidFill>
                  <a:srgbClr val="FF0000"/>
                </a:solidFill>
                <a:latin typeface="微软雅黑" panose="020B0503020204020204" pitchFamily="34" charset="-122"/>
                <a:ea typeface="微软雅黑" panose="020B0503020204020204" pitchFamily="34" charset="-122"/>
              </a:rPr>
              <a:t>50</a:t>
            </a:r>
            <a:r>
              <a:rPr lang="zh-CN" altLang="en-US" sz="1200" b="1" dirty="0">
                <a:solidFill>
                  <a:srgbClr val="FF0000"/>
                </a:solidFill>
                <a:latin typeface="微软雅黑" panose="020B0503020204020204" pitchFamily="34" charset="-122"/>
                <a:ea typeface="微软雅黑" panose="020B0503020204020204" pitchFamily="34" charset="-122"/>
              </a:rPr>
              <a:t>亿</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7" name="Shape 356"/>
          <p:cNvSpPr/>
          <p:nvPr/>
        </p:nvSpPr>
        <p:spPr>
          <a:xfrm>
            <a:off x="582775" y="3422215"/>
            <a:ext cx="2409600" cy="398700"/>
          </a:xfrm>
          <a:prstGeom prst="rect">
            <a:avLst/>
          </a:prstGeom>
          <a:noFill/>
          <a:ln>
            <a:noFill/>
          </a:ln>
        </p:spPr>
        <p:txBody>
          <a:bodyPr spcFirstLastPara="1" wrap="square" lIns="91425" tIns="45700" rIns="91425" bIns="45700" anchor="t" anchorCtr="0">
            <a:noAutofit/>
          </a:bodyPr>
          <a:lstStyle/>
          <a:p>
            <a:r>
              <a:rPr lang="zh-CN" sz="2000" b="1" dirty="0">
                <a:solidFill>
                  <a:schemeClr val="dk1"/>
                </a:solidFill>
                <a:latin typeface="微软雅黑" panose="020B0503020204020204" pitchFamily="34" charset="-122"/>
                <a:ea typeface="微软雅黑" panose="020B0503020204020204" pitchFamily="34" charset="-122"/>
              </a:rPr>
              <a:t>VR 市场</a:t>
            </a:r>
            <a:r>
              <a:rPr lang="zh-CN" altLang="en-US" sz="2000" b="1" dirty="0">
                <a:solidFill>
                  <a:schemeClr val="dk1"/>
                </a:solidFill>
                <a:latin typeface="微软雅黑" panose="020B0503020204020204" pitchFamily="34" charset="-122"/>
                <a:ea typeface="微软雅黑" panose="020B0503020204020204" pitchFamily="34" charset="-122"/>
              </a:rPr>
              <a:t>分析</a:t>
            </a:r>
            <a:endParaRPr sz="2000" b="1" dirty="0">
              <a:solidFill>
                <a:schemeClr val="dk1"/>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582775" y="3811476"/>
            <a:ext cx="7653936" cy="461665"/>
          </a:xfrm>
          <a:prstGeom prst="rect">
            <a:avLst/>
          </a:prstGeom>
          <a:noFill/>
          <a:ln w="12700">
            <a:solidFill>
              <a:schemeClr val="bg1">
                <a:lumMod val="65000"/>
              </a:schemeClr>
            </a:solidFill>
          </a:ln>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据</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IDC</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近期发布的</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中国</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VR/AR</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市场季度跟踪报告</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显示，</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2019</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年第一季度中国地区头显设备出货量接近</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27.5</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万台，同比增长</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15.1%</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。未来</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VR</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市场预估在</a:t>
            </a:r>
            <a:r>
              <a:rPr lang="zh-CN" altLang="en-US" sz="1200" b="1" dirty="0">
                <a:solidFill>
                  <a:srgbClr val="FF0000"/>
                </a:solidFill>
                <a:latin typeface="微软雅黑" panose="020B0503020204020204" pitchFamily="34" charset="-122"/>
                <a:ea typeface="微软雅黑" panose="020B0503020204020204" pitchFamily="34" charset="-122"/>
              </a:rPr>
              <a:t>千亿到万亿</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级别。</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24" name="Group 23"/>
          <p:cNvGrpSpPr/>
          <p:nvPr/>
        </p:nvGrpSpPr>
        <p:grpSpPr>
          <a:xfrm>
            <a:off x="217725" y="241225"/>
            <a:ext cx="7321650" cy="325625"/>
            <a:chOff x="217725" y="241225"/>
            <a:chExt cx="7321650" cy="325625"/>
          </a:xfrm>
        </p:grpSpPr>
        <p:grpSp>
          <p:nvGrpSpPr>
            <p:cNvPr id="25" name="Group 24"/>
            <p:cNvGrpSpPr/>
            <p:nvPr/>
          </p:nvGrpSpPr>
          <p:grpSpPr>
            <a:xfrm>
              <a:off x="217725" y="241225"/>
              <a:ext cx="6799500" cy="325625"/>
              <a:chOff x="217725" y="241225"/>
              <a:chExt cx="6799500" cy="325625"/>
            </a:xfrm>
          </p:grpSpPr>
          <p:grpSp>
            <p:nvGrpSpPr>
              <p:cNvPr id="27" name="Group 26"/>
              <p:cNvGrpSpPr/>
              <p:nvPr/>
            </p:nvGrpSpPr>
            <p:grpSpPr>
              <a:xfrm>
                <a:off x="217725" y="244700"/>
                <a:ext cx="5753100" cy="322150"/>
                <a:chOff x="217725" y="244700"/>
                <a:chExt cx="5753100" cy="322150"/>
              </a:xfrm>
            </p:grpSpPr>
            <p:grpSp>
              <p:nvGrpSpPr>
                <p:cNvPr id="30" name="Group 29"/>
                <p:cNvGrpSpPr/>
                <p:nvPr/>
              </p:nvGrpSpPr>
              <p:grpSpPr>
                <a:xfrm>
                  <a:off x="217725" y="244700"/>
                  <a:ext cx="5753100" cy="322150"/>
                  <a:chOff x="217725" y="244700"/>
                  <a:chExt cx="5753100" cy="322150"/>
                </a:xfrm>
              </p:grpSpPr>
              <p:grpSp>
                <p:nvGrpSpPr>
                  <p:cNvPr id="34" name="Shape 554"/>
                  <p:cNvGrpSpPr/>
                  <p:nvPr/>
                </p:nvGrpSpPr>
                <p:grpSpPr>
                  <a:xfrm>
                    <a:off x="217725" y="244700"/>
                    <a:ext cx="5753100" cy="322150"/>
                    <a:chOff x="369925" y="6336350"/>
                    <a:chExt cx="5753100" cy="322150"/>
                  </a:xfrm>
                </p:grpSpPr>
                <p:sp>
                  <p:nvSpPr>
                    <p:cNvPr id="36"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37"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8"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9"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0"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3"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8"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29"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6"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67378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4" y="875850"/>
            <a:ext cx="6551451"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面向消费（</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端）用户的</a:t>
            </a:r>
            <a:r>
              <a:rPr lang="zh-CN" altLang="en-US" sz="2000" b="1" dirty="0">
                <a:solidFill>
                  <a:schemeClr val="dk1"/>
                </a:solidFill>
                <a:latin typeface="微软雅黑" panose="020B0503020204020204" pitchFamily="34" charset="-122"/>
                <a:ea typeface="微软雅黑" panose="020B0503020204020204" pitchFamily="34" charset="-122"/>
              </a:rPr>
              <a:t>国内外竞争对手</a:t>
            </a: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技术分析</a:t>
            </a:r>
            <a:endParaRPr sz="2000" b="1" dirty="0">
              <a:latin typeface="微软雅黑" panose="020B0503020204020204" pitchFamily="34" charset="-122"/>
              <a:ea typeface="微软雅黑" panose="020B0503020204020204" pitchFamily="34" charset="-122"/>
            </a:endParaRPr>
          </a:p>
        </p:txBody>
      </p:sp>
      <p:sp>
        <p:nvSpPr>
          <p:cNvPr id="18" name="Rectangle 17"/>
          <p:cNvSpPr/>
          <p:nvPr/>
        </p:nvSpPr>
        <p:spPr>
          <a:xfrm>
            <a:off x="679791" y="2935794"/>
            <a:ext cx="2676084" cy="1200329"/>
          </a:xfrm>
          <a:prstGeom prst="rect">
            <a:avLst/>
          </a:prstGeom>
        </p:spPr>
        <p:txBody>
          <a:bodyPr wrap="square">
            <a:spAutoFit/>
          </a:bodyPr>
          <a:lstStyle/>
          <a:p>
            <a:pPr lvl="0"/>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诺亦腾</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Hi5</a:t>
            </a:r>
          </a:p>
          <a:p>
            <a:pPr lvl="0"/>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使用</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颗</a:t>
            </a:r>
            <a:r>
              <a:rPr lang="en-US" altLang="zh-CN" sz="1000" dirty="0">
                <a:latin typeface="微软雅黑" panose="020B0503020204020204" pitchFamily="34" charset="-122"/>
                <a:ea typeface="微软雅黑" panose="020B0503020204020204" pitchFamily="34" charset="-122"/>
              </a:rPr>
              <a:t>9</a:t>
            </a:r>
            <a:r>
              <a:rPr lang="zh-CN" altLang="en-US" sz="1000" dirty="0">
                <a:latin typeface="微软雅黑" panose="020B0503020204020204" pitchFamily="34" charset="-122"/>
                <a:ea typeface="微软雅黑" panose="020B0503020204020204" pitchFamily="34" charset="-122"/>
              </a:rPr>
              <a:t>轴惯性传感器</a:t>
            </a:r>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需</a:t>
            </a:r>
            <a:r>
              <a:rPr lang="en-US" altLang="zh-CN" sz="1000" dirty="0">
                <a:latin typeface="微软雅黑" panose="020B0503020204020204" pitchFamily="34" charset="-122"/>
                <a:ea typeface="微软雅黑" panose="020B0503020204020204" pitchFamily="34" charset="-122"/>
              </a:rPr>
              <a:t>vive tracker</a:t>
            </a:r>
            <a:r>
              <a:rPr lang="zh-CN" altLang="en-US" sz="1000" dirty="0">
                <a:latin typeface="微软雅黑" panose="020B0503020204020204" pitchFamily="34" charset="-122"/>
                <a:ea typeface="微软雅黑" panose="020B0503020204020204" pitchFamily="34" charset="-122"/>
              </a:rPr>
              <a:t>辅助进行空间定位</a:t>
            </a:r>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腕部有</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枚震动电机提供震动反馈</a:t>
            </a:r>
            <a:endParaRPr lang="en-US" altLang="zh-CN" sz="1000" dirty="0">
              <a:latin typeface="微软雅黑" panose="020B0503020204020204" pitchFamily="34" charset="-122"/>
              <a:ea typeface="微软雅黑" panose="020B0503020204020204" pitchFamily="34" charset="-122"/>
            </a:endParaRPr>
          </a:p>
        </p:txBody>
      </p:sp>
      <p:graphicFrame>
        <p:nvGraphicFramePr>
          <p:cNvPr id="2" name="Table 1"/>
          <p:cNvGraphicFramePr>
            <a:graphicFrameLocks noGrp="1"/>
          </p:cNvGraphicFramePr>
          <p:nvPr>
            <p:extLst>
              <p:ext uri="{D42A27DB-BD31-4B8C-83A1-F6EECF244321}">
                <p14:modId xmlns:p14="http://schemas.microsoft.com/office/powerpoint/2010/main" val="1256016817"/>
              </p:ext>
            </p:extLst>
          </p:nvPr>
        </p:nvGraphicFramePr>
        <p:xfrm>
          <a:off x="3156858" y="2090544"/>
          <a:ext cx="5111205" cy="1909428"/>
        </p:xfrm>
        <a:graphic>
          <a:graphicData uri="http://schemas.openxmlformats.org/drawingml/2006/table">
            <a:tbl>
              <a:tblPr firstRow="1" bandRow="1">
                <a:tableStyleId>{9F324B4B-896D-416E-89DB-97A71C236C5E}</a:tableStyleId>
              </a:tblPr>
              <a:tblGrid>
                <a:gridCol w="986971">
                  <a:extLst>
                    <a:ext uri="{9D8B030D-6E8A-4147-A177-3AD203B41FA5}">
                      <a16:colId xmlns:a16="http://schemas.microsoft.com/office/drawing/2014/main" val="20000"/>
                    </a:ext>
                  </a:extLst>
                </a:gridCol>
                <a:gridCol w="1342571">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438638">
                  <a:extLst>
                    <a:ext uri="{9D8B030D-6E8A-4147-A177-3AD203B41FA5}">
                      <a16:colId xmlns:a16="http://schemas.microsoft.com/office/drawing/2014/main" val="20003"/>
                    </a:ext>
                  </a:extLst>
                </a:gridCol>
              </a:tblGrid>
              <a:tr h="3182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L w="1905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6350" cap="flat" cmpd="sng" algn="ctr">
                      <a:solidFill>
                        <a:schemeClr val="bg1">
                          <a:lumMod val="85000"/>
                        </a:schemeClr>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i="0" u="none" strike="noStrike" cap="none" dirty="0" err="1">
                          <a:solidFill>
                            <a:schemeClr val="bg1"/>
                          </a:solidFill>
                          <a:effectLst/>
                          <a:latin typeface="微软雅黑" panose="020B0503020204020204" pitchFamily="34" charset="-122"/>
                          <a:ea typeface="微软雅黑" panose="020B0503020204020204" pitchFamily="34" charset="-122"/>
                          <a:cs typeface="Arial"/>
                          <a:sym typeface="Arial"/>
                        </a:rPr>
                        <a:t>LeapMotion</a:t>
                      </a: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rPr>
                        <a:t>诺亦腾</a:t>
                      </a:r>
                      <a:r>
                        <a:rPr lang="en-US" altLang="zh-CN"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rPr>
                        <a:t>Hi5</a:t>
                      </a: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rPr>
                        <a:t>Mastery</a:t>
                      </a: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extLst>
                  <a:ext uri="{0D108BD9-81ED-4DB2-BD59-A6C34878D82A}">
                    <a16:rowId xmlns:a16="http://schemas.microsoft.com/office/drawing/2014/main" val="10000"/>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自由度数量</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超过</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空间定位能力</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有</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无，需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vive tracker</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集成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Lighthouse</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系统</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物理反馈能力</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腕部</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处震动电机</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指尖等共</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处振动电机</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校准需求</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软件自动校准</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使用前需手动校准</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软件自动校准</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可靠性</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差（视觉遮挡）</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较差（磁场干扰）</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高</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9" name="Rectangle 18"/>
          <p:cNvSpPr/>
          <p:nvPr/>
        </p:nvSpPr>
        <p:spPr>
          <a:xfrm>
            <a:off x="696695" y="1923630"/>
            <a:ext cx="2135980" cy="954107"/>
          </a:xfrm>
          <a:prstGeom prst="rect">
            <a:avLst/>
          </a:prstGeom>
        </p:spPr>
        <p:txBody>
          <a:bodyPr wrap="square">
            <a:spAutoFit/>
          </a:bodyPr>
          <a:lstStyle/>
          <a:p>
            <a:pPr lvl="0"/>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LeapMotion</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使用双目红外摄像头，利用计算机视觉进行手部动作追踪</a:t>
            </a:r>
            <a:endParaRPr lang="en-US" altLang="zh-CN" sz="1000" dirty="0">
              <a:latin typeface="微软雅黑" panose="020B0503020204020204" pitchFamily="34" charset="-122"/>
              <a:ea typeface="微软雅黑" panose="020B0503020204020204" pitchFamily="34" charset="-122"/>
            </a:endParaRPr>
          </a:p>
          <a:p>
            <a:pPr lvl="0"/>
            <a:endParaRPr lang="en-US" altLang="zh-CN" sz="1200" dirty="0">
              <a:latin typeface="微软雅黑" panose="020B0503020204020204" pitchFamily="34" charset="-122"/>
              <a:ea typeface="微软雅黑" panose="020B0503020204020204" pitchFamily="34" charset="-122"/>
            </a:endParaRPr>
          </a:p>
        </p:txBody>
      </p:sp>
      <p:grpSp>
        <p:nvGrpSpPr>
          <p:cNvPr id="4" name="Group 3"/>
          <p:cNvGrpSpPr/>
          <p:nvPr/>
        </p:nvGrpSpPr>
        <p:grpSpPr>
          <a:xfrm>
            <a:off x="217725" y="241225"/>
            <a:ext cx="7321650" cy="325625"/>
            <a:chOff x="217725" y="241225"/>
            <a:chExt cx="7321650" cy="325625"/>
          </a:xfrm>
        </p:grpSpPr>
        <p:grpSp>
          <p:nvGrpSpPr>
            <p:cNvPr id="40" name="Group 39"/>
            <p:cNvGrpSpPr/>
            <p:nvPr/>
          </p:nvGrpSpPr>
          <p:grpSpPr>
            <a:xfrm>
              <a:off x="217725" y="241225"/>
              <a:ext cx="6799500" cy="325625"/>
              <a:chOff x="217725" y="241225"/>
              <a:chExt cx="6799500" cy="325625"/>
            </a:xfrm>
          </p:grpSpPr>
          <p:grpSp>
            <p:nvGrpSpPr>
              <p:cNvPr id="41" name="Group 40"/>
              <p:cNvGrpSpPr/>
              <p:nvPr/>
            </p:nvGrpSpPr>
            <p:grpSpPr>
              <a:xfrm>
                <a:off x="217725" y="244700"/>
                <a:ext cx="5753100" cy="322150"/>
                <a:chOff x="217725" y="244700"/>
                <a:chExt cx="5753100" cy="322150"/>
              </a:xfrm>
            </p:grpSpPr>
            <p:grpSp>
              <p:nvGrpSpPr>
                <p:cNvPr id="45" name="Group 44"/>
                <p:cNvGrpSpPr/>
                <p:nvPr/>
              </p:nvGrpSpPr>
              <p:grpSpPr>
                <a:xfrm>
                  <a:off x="217725" y="244700"/>
                  <a:ext cx="5753100" cy="322150"/>
                  <a:chOff x="217725" y="244700"/>
                  <a:chExt cx="5753100" cy="322150"/>
                </a:xfrm>
              </p:grpSpPr>
              <p:grpSp>
                <p:nvGrpSpPr>
                  <p:cNvPr id="58" name="Shape 554"/>
                  <p:cNvGrpSpPr/>
                  <p:nvPr/>
                </p:nvGrpSpPr>
                <p:grpSpPr>
                  <a:xfrm>
                    <a:off x="217725" y="244700"/>
                    <a:ext cx="5753100" cy="322150"/>
                    <a:chOff x="369925" y="6336350"/>
                    <a:chExt cx="5753100" cy="322150"/>
                  </a:xfrm>
                </p:grpSpPr>
                <p:sp>
                  <p:nvSpPr>
                    <p:cNvPr id="60"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6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6"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2"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4"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0"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290669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4" y="875850"/>
            <a:ext cx="6551451"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a:t>
            </a:r>
            <a:r>
              <a:rPr lang="zh-CN" altLang="en-US" sz="2000" b="1" dirty="0">
                <a:solidFill>
                  <a:schemeClr val="dk1"/>
                </a:solidFill>
                <a:latin typeface="微软雅黑" panose="020B0503020204020204" pitchFamily="34" charset="-122"/>
                <a:ea typeface="微软雅黑" panose="020B0503020204020204" pitchFamily="34" charset="-122"/>
              </a:rPr>
              <a:t>国内外竞争对手</a:t>
            </a:r>
            <a:r>
              <a:rPr lang="en-US" altLang="zh-CN" sz="2000" b="1" dirty="0">
                <a:solidFill>
                  <a:schemeClr val="dk1"/>
                </a:solidFill>
                <a:latin typeface="微软雅黑" panose="020B0503020204020204" pitchFamily="34" charset="-122"/>
                <a:ea typeface="微软雅黑" panose="020B0503020204020204" pitchFamily="34" charset="-122"/>
              </a:rPr>
              <a:t>——</a:t>
            </a:r>
            <a:r>
              <a:rPr lang="zh-CN" altLang="en-US" sz="2000" b="1" dirty="0">
                <a:solidFill>
                  <a:schemeClr val="dk1"/>
                </a:solidFill>
                <a:latin typeface="微软雅黑" panose="020B0503020204020204" pitchFamily="34" charset="-122"/>
                <a:ea typeface="微软雅黑" panose="020B0503020204020204" pitchFamily="34" charset="-122"/>
              </a:rPr>
              <a:t>技术分析</a:t>
            </a:r>
            <a:endParaRPr lang="zh-CN" altLang="en-US" sz="2000" b="1" dirty="0">
              <a:latin typeface="微软雅黑" panose="020B0503020204020204" pitchFamily="34" charset="-122"/>
              <a:ea typeface="微软雅黑" panose="020B0503020204020204" pitchFamily="34" charset="-122"/>
            </a:endParaRPr>
          </a:p>
        </p:txBody>
      </p:sp>
      <p:sp>
        <p:nvSpPr>
          <p:cNvPr id="18" name="Rectangle 17"/>
          <p:cNvSpPr/>
          <p:nvPr/>
        </p:nvSpPr>
        <p:spPr>
          <a:xfrm>
            <a:off x="679791" y="2935794"/>
            <a:ext cx="2282485" cy="892552"/>
          </a:xfrm>
          <a:prstGeom prst="rect">
            <a:avLst/>
          </a:prstGeom>
        </p:spPr>
        <p:txBody>
          <a:bodyPr wrap="square">
            <a:spAutoFit/>
          </a:bodyPr>
          <a:lstStyle/>
          <a:p>
            <a:pPr lvl="0"/>
            <a:r>
              <a:rPr lang="arn-CL" altLang="zh-CN" sz="1200" b="1" dirty="0">
                <a:solidFill>
                  <a:schemeClr val="tx1">
                    <a:lumMod val="65000"/>
                    <a:lumOff val="35000"/>
                  </a:schemeClr>
                </a:solidFill>
                <a:latin typeface="微软雅黑" panose="020B0503020204020204" pitchFamily="34" charset="-122"/>
                <a:ea typeface="微软雅黑" panose="020B0503020204020204" pitchFamily="34" charset="-122"/>
              </a:rPr>
              <a:t>CyberGlove</a:t>
            </a:r>
          </a:p>
          <a:p>
            <a:pPr lvl="0"/>
            <a:endParaRPr lang="en-US" altLang="zh-CN" sz="10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000" dirty="0" err="1">
                <a:latin typeface="微软雅黑" panose="020B0503020204020204" pitchFamily="34" charset="-122"/>
                <a:ea typeface="微软雅黑" panose="020B0503020204020204" pitchFamily="34" charset="-122"/>
              </a:rPr>
              <a:t>CyberGlove</a:t>
            </a:r>
            <a:r>
              <a:rPr lang="en-US" altLang="zh-CN" sz="1000" dirty="0">
                <a:latin typeface="微软雅黑" panose="020B0503020204020204" pitchFamily="34" charset="-122"/>
                <a:ea typeface="微软雅黑" panose="020B0503020204020204" pitchFamily="34" charset="-122"/>
              </a:rPr>
              <a:t> II 22</a:t>
            </a:r>
            <a:r>
              <a:rPr lang="zh-CN" altLang="en-US" sz="1000" dirty="0">
                <a:latin typeface="微软雅黑" panose="020B0503020204020204" pitchFamily="34" charset="-122"/>
                <a:ea typeface="微软雅黑" panose="020B0503020204020204" pitchFamily="34" charset="-122"/>
              </a:rPr>
              <a:t>传感器数据手套，使用弯曲传感器，可测量多达</a:t>
            </a:r>
            <a:r>
              <a:rPr lang="en-US" altLang="zh-CN" sz="1000" dirty="0">
                <a:latin typeface="微软雅黑" panose="020B0503020204020204" pitchFamily="34" charset="-122"/>
                <a:ea typeface="微软雅黑" panose="020B0503020204020204" pitchFamily="34" charset="-122"/>
              </a:rPr>
              <a:t>22</a:t>
            </a:r>
            <a:r>
              <a:rPr lang="zh-CN" altLang="en-US" sz="1000" dirty="0">
                <a:latin typeface="微软雅黑" panose="020B0503020204020204" pitchFamily="34" charset="-122"/>
                <a:ea typeface="微软雅黑" panose="020B0503020204020204" pitchFamily="34" charset="-122"/>
              </a:rPr>
              <a:t>个关节角度，测量数据准确度高</a:t>
            </a:r>
          </a:p>
        </p:txBody>
      </p:sp>
      <p:graphicFrame>
        <p:nvGraphicFramePr>
          <p:cNvPr id="2" name="Table 1"/>
          <p:cNvGraphicFramePr>
            <a:graphicFrameLocks noGrp="1"/>
          </p:cNvGraphicFramePr>
          <p:nvPr>
            <p:extLst>
              <p:ext uri="{D42A27DB-BD31-4B8C-83A1-F6EECF244321}">
                <p14:modId xmlns:p14="http://schemas.microsoft.com/office/powerpoint/2010/main" val="4269655480"/>
              </p:ext>
            </p:extLst>
          </p:nvPr>
        </p:nvGraphicFramePr>
        <p:xfrm>
          <a:off x="3156858" y="2090544"/>
          <a:ext cx="5111205" cy="1909428"/>
        </p:xfrm>
        <a:graphic>
          <a:graphicData uri="http://schemas.openxmlformats.org/drawingml/2006/table">
            <a:tbl>
              <a:tblPr firstRow="1" bandRow="1">
                <a:tableStyleId>{9F324B4B-896D-416E-89DB-97A71C236C5E}</a:tableStyleId>
              </a:tblPr>
              <a:tblGrid>
                <a:gridCol w="986971">
                  <a:extLst>
                    <a:ext uri="{9D8B030D-6E8A-4147-A177-3AD203B41FA5}">
                      <a16:colId xmlns:a16="http://schemas.microsoft.com/office/drawing/2014/main" val="20000"/>
                    </a:ext>
                  </a:extLst>
                </a:gridCol>
                <a:gridCol w="1342571">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438638">
                  <a:extLst>
                    <a:ext uri="{9D8B030D-6E8A-4147-A177-3AD203B41FA5}">
                      <a16:colId xmlns:a16="http://schemas.microsoft.com/office/drawing/2014/main" val="20003"/>
                    </a:ext>
                  </a:extLst>
                </a:gridCol>
              </a:tblGrid>
              <a:tr h="31823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L w="1905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6350" cap="flat" cmpd="sng" algn="ctr">
                      <a:solidFill>
                        <a:schemeClr val="bg1">
                          <a:lumMod val="85000"/>
                        </a:schemeClr>
                      </a:solidFill>
                      <a:prstDash val="solid"/>
                      <a:round/>
                      <a:headEnd type="none" w="med" len="med"/>
                      <a:tailEnd type="none" w="med" len="med"/>
                    </a:lnTlToBr>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rPr>
                        <a:t>5DT glove</a:t>
                      </a:r>
                    </a:p>
                  </a:txBody>
                  <a:tcPr anchor="ct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i="0" u="none" strike="noStrike" cap="none" dirty="0" err="1">
                          <a:solidFill>
                            <a:schemeClr val="bg1"/>
                          </a:solidFill>
                          <a:effectLst/>
                          <a:latin typeface="微软雅黑" panose="020B0503020204020204" pitchFamily="34" charset="-122"/>
                          <a:ea typeface="微软雅黑" panose="020B0503020204020204" pitchFamily="34" charset="-122"/>
                          <a:cs typeface="Arial"/>
                          <a:sym typeface="Arial"/>
                        </a:rPr>
                        <a:t>CyberGlove</a:t>
                      </a: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rPr>
                        <a:t>Mastery</a:t>
                      </a:r>
                      <a:endParaRPr lang="zh-CN" altLang="en-US" sz="1200" b="0" i="0" u="none" strike="noStrike" cap="none" dirty="0">
                        <a:solidFill>
                          <a:schemeClr val="bg1"/>
                        </a:solidFill>
                        <a:effectLst/>
                        <a:latin typeface="微软雅黑" panose="020B0503020204020204" pitchFamily="34" charset="-122"/>
                        <a:ea typeface="微软雅黑" panose="020B0503020204020204" pitchFamily="34" charset="-122"/>
                        <a:cs typeface="Arial"/>
                        <a:sym typeface="Arial"/>
                      </a:endParaRPr>
                    </a:p>
                  </a:txBody>
                  <a:tcPr anchor="ctr">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3586CB"/>
                    </a:solidFill>
                  </a:tcPr>
                </a:tc>
                <a:extLst>
                  <a:ext uri="{0D108BD9-81ED-4DB2-BD59-A6C34878D82A}">
                    <a16:rowId xmlns:a16="http://schemas.microsoft.com/office/drawing/2014/main" val="10000"/>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自由度数量</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14</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22</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超过</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28</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自由度</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空间定位能力</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集成 </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Lighthouse</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系统</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物理反馈能力</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无</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指尖等共</a:t>
                      </a: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处振动电机</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校准需求</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软件自动校准</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238">
                <a:tc>
                  <a:txBody>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可靠性</a:t>
                      </a:r>
                    </a:p>
                  </a:txBody>
                  <a:tcPr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高</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高</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高</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9" name="Rectangle 18"/>
          <p:cNvSpPr/>
          <p:nvPr/>
        </p:nvSpPr>
        <p:spPr>
          <a:xfrm>
            <a:off x="696696" y="1923630"/>
            <a:ext cx="2265580" cy="1107996"/>
          </a:xfrm>
          <a:prstGeom prst="rect">
            <a:avLst/>
          </a:prstGeom>
        </p:spPr>
        <p:txBody>
          <a:bodyPr wrap="square">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5DT data glove</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arn-CL" altLang="zh-CN" sz="1200" b="1" dirty="0">
                <a:solidFill>
                  <a:schemeClr val="tx1">
                    <a:lumMod val="65000"/>
                    <a:lumOff val="35000"/>
                  </a:schemeClr>
                </a:solidFill>
                <a:latin typeface="微软雅黑" panose="020B0503020204020204" pitchFamily="34" charset="-122"/>
                <a:ea typeface="微软雅黑" panose="020B0503020204020204" pitchFamily="34" charset="-122"/>
              </a:rPr>
              <a:t>14 Ultra</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lvl="0"/>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00" dirty="0">
                <a:latin typeface="微软雅黑" panose="020B0503020204020204" pitchFamily="34" charset="-122"/>
                <a:ea typeface="微软雅黑" panose="020B0503020204020204" pitchFamily="34" charset="-122"/>
              </a:rPr>
              <a:t>采用光纤及光栅计量的方法，能够高可靠性捕捉手部姿态动作</a:t>
            </a:r>
          </a:p>
          <a:p>
            <a:pPr marL="171450" indent="-171450">
              <a:buFont typeface="Arial" panose="020B0604020202020204" pitchFamily="34" charset="0"/>
              <a:buChar char="•"/>
            </a:pPr>
            <a:endParaRPr lang="en-US" altLang="zh-CN" sz="1000" dirty="0">
              <a:latin typeface="微软雅黑" panose="020B0503020204020204" pitchFamily="34" charset="-122"/>
              <a:ea typeface="微软雅黑" panose="020B0503020204020204" pitchFamily="34" charset="-122"/>
            </a:endParaRPr>
          </a:p>
          <a:p>
            <a:pPr lvl="0"/>
            <a:endParaRPr lang="en-US" altLang="zh-CN" sz="1200" dirty="0">
              <a:latin typeface="微软雅黑" panose="020B0503020204020204" pitchFamily="34" charset="-122"/>
              <a:ea typeface="微软雅黑" panose="020B0503020204020204" pitchFamily="34" charset="-122"/>
            </a:endParaRPr>
          </a:p>
        </p:txBody>
      </p:sp>
      <p:grpSp>
        <p:nvGrpSpPr>
          <p:cNvPr id="4" name="Group 3"/>
          <p:cNvGrpSpPr/>
          <p:nvPr/>
        </p:nvGrpSpPr>
        <p:grpSpPr>
          <a:xfrm>
            <a:off x="217725" y="241225"/>
            <a:ext cx="7321650" cy="325625"/>
            <a:chOff x="217725" y="241225"/>
            <a:chExt cx="7321650" cy="325625"/>
          </a:xfrm>
        </p:grpSpPr>
        <p:grpSp>
          <p:nvGrpSpPr>
            <p:cNvPr id="40" name="Group 39"/>
            <p:cNvGrpSpPr/>
            <p:nvPr/>
          </p:nvGrpSpPr>
          <p:grpSpPr>
            <a:xfrm>
              <a:off x="217725" y="241225"/>
              <a:ext cx="6799500" cy="325625"/>
              <a:chOff x="217725" y="241225"/>
              <a:chExt cx="6799500" cy="325625"/>
            </a:xfrm>
          </p:grpSpPr>
          <p:grpSp>
            <p:nvGrpSpPr>
              <p:cNvPr id="41" name="Group 40"/>
              <p:cNvGrpSpPr/>
              <p:nvPr/>
            </p:nvGrpSpPr>
            <p:grpSpPr>
              <a:xfrm>
                <a:off x="217725" y="244700"/>
                <a:ext cx="5753100" cy="322150"/>
                <a:chOff x="217725" y="244700"/>
                <a:chExt cx="5753100" cy="322150"/>
              </a:xfrm>
            </p:grpSpPr>
            <p:grpSp>
              <p:nvGrpSpPr>
                <p:cNvPr id="45" name="Group 44"/>
                <p:cNvGrpSpPr/>
                <p:nvPr/>
              </p:nvGrpSpPr>
              <p:grpSpPr>
                <a:xfrm>
                  <a:off x="217725" y="244700"/>
                  <a:ext cx="5753100" cy="322150"/>
                  <a:chOff x="217725" y="244700"/>
                  <a:chExt cx="5753100" cy="322150"/>
                </a:xfrm>
              </p:grpSpPr>
              <p:grpSp>
                <p:nvGrpSpPr>
                  <p:cNvPr id="58" name="Shape 554"/>
                  <p:cNvGrpSpPr/>
                  <p:nvPr/>
                </p:nvGrpSpPr>
                <p:grpSpPr>
                  <a:xfrm>
                    <a:off x="217725" y="244700"/>
                    <a:ext cx="5753100" cy="322150"/>
                    <a:chOff x="369925" y="6336350"/>
                    <a:chExt cx="5753100" cy="322150"/>
                  </a:xfrm>
                </p:grpSpPr>
                <p:sp>
                  <p:nvSpPr>
                    <p:cNvPr id="60"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6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6"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2"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4"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0"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790920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19644" y="1219198"/>
            <a:ext cx="3102999" cy="2169825"/>
          </a:xfrm>
          <a:prstGeom prst="rect">
            <a:avLst/>
          </a:prstGeom>
        </p:spPr>
        <p:txBody>
          <a:bodyPr wrap="square">
            <a:spAutoFit/>
          </a:bodyPr>
          <a:lstStyle/>
          <a:p>
            <a:r>
              <a:rPr lang="zh-CN" altLang="en-US" sz="1500" b="1" dirty="0">
                <a:latin typeface="微软雅黑" panose="020B0503020204020204" pitchFamily="34" charset="-122"/>
                <a:ea typeface="微软雅黑" panose="020B0503020204020204" pitchFamily="34" charset="-122"/>
              </a:rPr>
              <a:t>源域科技（杭州）有限公司</a:t>
            </a:r>
            <a:endParaRPr lang="en-US" altLang="zh-CN" sz="1500" b="1" dirty="0">
              <a:latin typeface="微软雅黑" panose="020B0503020204020204" pitchFamily="34" charset="-122"/>
              <a:ea typeface="微软雅黑" panose="020B0503020204020204" pitchFamily="34" charset="-122"/>
            </a:endParaRPr>
          </a:p>
          <a:p>
            <a:r>
              <a:rPr lang="zh-CN" altLang="en-US" sz="1500" b="1" dirty="0">
                <a:latin typeface="微软雅黑" panose="020B0503020204020204" pitchFamily="34" charset="-122"/>
                <a:ea typeface="微软雅黑" panose="020B0503020204020204" pitchFamily="34" charset="-122"/>
              </a:rPr>
              <a:t>于</a:t>
            </a:r>
            <a:r>
              <a:rPr lang="en-US" altLang="zh-CN" sz="1500" b="1" dirty="0">
                <a:latin typeface="微软雅黑" panose="020B0503020204020204" pitchFamily="34" charset="-122"/>
                <a:ea typeface="微软雅黑" panose="020B0503020204020204" pitchFamily="34" charset="-122"/>
              </a:rPr>
              <a:t>2019</a:t>
            </a:r>
            <a:r>
              <a:rPr lang="zh-CN" altLang="en-US" sz="1500" b="1" dirty="0">
                <a:latin typeface="微软雅黑" panose="020B0503020204020204" pitchFamily="34" charset="-122"/>
                <a:ea typeface="微软雅黑" panose="020B0503020204020204" pitchFamily="34" charset="-122"/>
              </a:rPr>
              <a:t>年</a:t>
            </a:r>
            <a:r>
              <a:rPr lang="en-US" altLang="zh-CN" sz="1500" b="1" dirty="0">
                <a:latin typeface="微软雅黑" panose="020B0503020204020204" pitchFamily="34" charset="-122"/>
                <a:ea typeface="微软雅黑" panose="020B0503020204020204" pitchFamily="34" charset="-122"/>
              </a:rPr>
              <a:t>11</a:t>
            </a:r>
            <a:r>
              <a:rPr lang="zh-CN" altLang="en-US" sz="1500" b="1" dirty="0">
                <a:latin typeface="微软雅黑" panose="020B0503020204020204" pitchFamily="34" charset="-122"/>
                <a:ea typeface="微软雅黑" panose="020B0503020204020204" pitchFamily="34" charset="-122"/>
              </a:rPr>
              <a:t>月成立</a:t>
            </a:r>
            <a:endParaRPr lang="en-US" altLang="zh-CN" sz="1500" b="1" dirty="0">
              <a:latin typeface="微软雅黑" panose="020B0503020204020204" pitchFamily="34" charset="-122"/>
              <a:ea typeface="微软雅黑" panose="020B0503020204020204" pitchFamily="34" charset="-122"/>
            </a:endParaRPr>
          </a:p>
          <a:p>
            <a:endParaRPr lang="en-US" sz="1500" b="1" dirty="0">
              <a:latin typeface="微软雅黑" panose="020B0503020204020204" pitchFamily="34" charset="-122"/>
              <a:ea typeface="微软雅黑" panose="020B0503020204020204" pitchFamily="34" charset="-122"/>
            </a:endParaRPr>
          </a:p>
          <a:p>
            <a:r>
              <a:rPr lang="zh-CN" altLang="en-US" sz="1500" b="1" dirty="0">
                <a:latin typeface="微软雅黑" panose="020B0503020204020204" pitchFamily="34" charset="-122"/>
                <a:ea typeface="微软雅黑" panose="020B0503020204020204" pitchFamily="34" charset="-122"/>
              </a:rPr>
              <a:t>已拿到杭州市 “</a:t>
            </a:r>
            <a:r>
              <a:rPr lang="en-US" altLang="zh-CN" sz="1500" b="1" dirty="0">
                <a:latin typeface="微软雅黑" panose="020B0503020204020204" pitchFamily="34" charset="-122"/>
                <a:ea typeface="微软雅黑" panose="020B0503020204020204" pitchFamily="34" charset="-122"/>
              </a:rPr>
              <a:t>5213</a:t>
            </a:r>
            <a:r>
              <a:rPr lang="zh-CN" altLang="en-US" sz="1500" b="1" dirty="0">
                <a:latin typeface="微软雅黑" panose="020B0503020204020204" pitchFamily="34" charset="-122"/>
                <a:ea typeface="微软雅黑" panose="020B0503020204020204" pitchFamily="34" charset="-122"/>
              </a:rPr>
              <a:t>”计划政府</a:t>
            </a:r>
            <a:r>
              <a:rPr lang="en-US" altLang="zh-CN" sz="1500" b="1" dirty="0">
                <a:latin typeface="微软雅黑" panose="020B0503020204020204" pitchFamily="34" charset="-122"/>
                <a:ea typeface="微软雅黑" panose="020B0503020204020204" pitchFamily="34" charset="-122"/>
              </a:rPr>
              <a:t>200</a:t>
            </a:r>
            <a:r>
              <a:rPr lang="zh-CN" altLang="en-US" sz="1500" b="1" dirty="0">
                <a:latin typeface="微软雅黑" panose="020B0503020204020204" pitchFamily="34" charset="-122"/>
                <a:ea typeface="微软雅黑" panose="020B0503020204020204" pitchFamily="34" charset="-122"/>
              </a:rPr>
              <a:t>万元配套落地，</a:t>
            </a:r>
            <a:r>
              <a:rPr lang="en-US" altLang="zh-CN" sz="1500" b="1" dirty="0">
                <a:latin typeface="微软雅黑" panose="020B0503020204020204" pitchFamily="34" charset="-122"/>
                <a:ea typeface="微软雅黑" panose="020B0503020204020204" pitchFamily="34" charset="-122"/>
              </a:rPr>
              <a:t>300</a:t>
            </a:r>
            <a:r>
              <a:rPr lang="zh-CN" altLang="en-US" sz="1500" b="1" dirty="0">
                <a:latin typeface="微软雅黑" panose="020B0503020204020204" pitchFamily="34" charset="-122"/>
                <a:ea typeface="微软雅黑" panose="020B0503020204020204" pitchFamily="34" charset="-122"/>
              </a:rPr>
              <a:t>万元银行贷款贴息，免租办公场地</a:t>
            </a:r>
            <a:endParaRPr lang="en-US" altLang="zh-CN" sz="1500" b="1" dirty="0">
              <a:latin typeface="微软雅黑" panose="020B0503020204020204" pitchFamily="34" charset="-122"/>
              <a:ea typeface="微软雅黑" panose="020B0503020204020204" pitchFamily="34" charset="-122"/>
            </a:endParaRPr>
          </a:p>
          <a:p>
            <a:endParaRPr lang="en-US" altLang="zh-CN" sz="1500" b="1" dirty="0">
              <a:latin typeface="微软雅黑" panose="020B0503020204020204" pitchFamily="34" charset="-122"/>
              <a:ea typeface="微软雅黑" panose="020B0503020204020204" pitchFamily="34" charset="-122"/>
            </a:endParaRPr>
          </a:p>
          <a:p>
            <a:r>
              <a:rPr lang="zh-CN" altLang="en-US" sz="1500" b="1" dirty="0">
                <a:latin typeface="微软雅黑" panose="020B0503020204020204" pitchFamily="34" charset="-122"/>
                <a:ea typeface="微软雅黑" panose="020B0503020204020204" pitchFamily="34" charset="-122"/>
              </a:rPr>
              <a:t>位于萧山区建设四路</a:t>
            </a:r>
            <a:r>
              <a:rPr lang="en-US" altLang="zh-CN" sz="1500" b="1" dirty="0">
                <a:latin typeface="微软雅黑" panose="020B0503020204020204" pitchFamily="34" charset="-122"/>
                <a:ea typeface="微软雅黑" panose="020B0503020204020204" pitchFamily="34" charset="-122"/>
              </a:rPr>
              <a:t>4083</a:t>
            </a:r>
            <a:r>
              <a:rPr lang="zh-CN" altLang="en-US" sz="1500" b="1" dirty="0">
                <a:latin typeface="微软雅黑" panose="020B0503020204020204" pitchFamily="34" charset="-122"/>
                <a:ea typeface="微软雅黑" panose="020B0503020204020204" pitchFamily="34" charset="-122"/>
              </a:rPr>
              <a:t>号新街科创园</a:t>
            </a:r>
            <a:r>
              <a:rPr lang="en-US" altLang="zh-CN" sz="1500" b="1" dirty="0">
                <a:latin typeface="微软雅黑" panose="020B0503020204020204" pitchFamily="34" charset="-122"/>
                <a:ea typeface="微软雅黑" panose="020B0503020204020204" pitchFamily="34" charset="-122"/>
              </a:rPr>
              <a:t>A</a:t>
            </a:r>
            <a:r>
              <a:rPr lang="zh-CN" altLang="en-US" sz="1500" b="1" dirty="0">
                <a:latin typeface="微软雅黑" panose="020B0503020204020204" pitchFamily="34" charset="-122"/>
                <a:ea typeface="微软雅黑" panose="020B0503020204020204" pitchFamily="34" charset="-122"/>
              </a:rPr>
              <a:t>座</a:t>
            </a:r>
            <a:r>
              <a:rPr lang="en-US" altLang="zh-CN" sz="1500" b="1" dirty="0">
                <a:latin typeface="微软雅黑" panose="020B0503020204020204" pitchFamily="34" charset="-122"/>
                <a:ea typeface="微软雅黑" panose="020B0503020204020204" pitchFamily="34" charset="-122"/>
              </a:rPr>
              <a:t>9</a:t>
            </a:r>
            <a:r>
              <a:rPr lang="zh-CN" altLang="en-US" sz="1500" b="1" dirty="0">
                <a:latin typeface="微软雅黑" panose="020B0503020204020204" pitchFamily="34" charset="-122"/>
                <a:ea typeface="微软雅黑" panose="020B0503020204020204" pitchFamily="34" charset="-122"/>
              </a:rPr>
              <a:t>层</a:t>
            </a:r>
            <a:endParaRPr lang="en-US" sz="1500" b="1" dirty="0">
              <a:latin typeface="微软雅黑" panose="020B0503020204020204" pitchFamily="34" charset="-122"/>
              <a:ea typeface="微软雅黑" panose="020B0503020204020204" pitchFamily="34" charset="-122"/>
            </a:endParaRPr>
          </a:p>
        </p:txBody>
      </p:sp>
      <p:grpSp>
        <p:nvGrpSpPr>
          <p:cNvPr id="21" name="Group 20"/>
          <p:cNvGrpSpPr/>
          <p:nvPr/>
        </p:nvGrpSpPr>
        <p:grpSpPr>
          <a:xfrm>
            <a:off x="217725" y="241225"/>
            <a:ext cx="7321650" cy="325625"/>
            <a:chOff x="217725" y="241225"/>
            <a:chExt cx="7321650" cy="325625"/>
          </a:xfrm>
        </p:grpSpPr>
        <p:grpSp>
          <p:nvGrpSpPr>
            <p:cNvPr id="22" name="Group 21"/>
            <p:cNvGrpSpPr/>
            <p:nvPr/>
          </p:nvGrpSpPr>
          <p:grpSpPr>
            <a:xfrm>
              <a:off x="217725" y="241225"/>
              <a:ext cx="6799500" cy="325625"/>
              <a:chOff x="217725" y="241225"/>
              <a:chExt cx="6799500" cy="325625"/>
            </a:xfrm>
          </p:grpSpPr>
          <p:grpSp>
            <p:nvGrpSpPr>
              <p:cNvPr id="24" name="Group 23"/>
              <p:cNvGrpSpPr/>
              <p:nvPr/>
            </p:nvGrpSpPr>
            <p:grpSpPr>
              <a:xfrm>
                <a:off x="217725" y="244700"/>
                <a:ext cx="5753100" cy="322150"/>
                <a:chOff x="217725" y="244700"/>
                <a:chExt cx="5753100" cy="322150"/>
              </a:xfrm>
            </p:grpSpPr>
            <p:grpSp>
              <p:nvGrpSpPr>
                <p:cNvPr id="27" name="Group 26"/>
                <p:cNvGrpSpPr/>
                <p:nvPr/>
              </p:nvGrpSpPr>
              <p:grpSpPr>
                <a:xfrm>
                  <a:off x="217725" y="244700"/>
                  <a:ext cx="5753100" cy="322150"/>
                  <a:chOff x="217725" y="244700"/>
                  <a:chExt cx="5753100" cy="322150"/>
                </a:xfrm>
              </p:grpSpPr>
              <p:grpSp>
                <p:nvGrpSpPr>
                  <p:cNvPr id="29" name="Shape 554"/>
                  <p:cNvGrpSpPr/>
                  <p:nvPr/>
                </p:nvGrpSpPr>
                <p:grpSpPr>
                  <a:xfrm>
                    <a:off x="217725" y="244700"/>
                    <a:ext cx="5753100" cy="322150"/>
                    <a:chOff x="369925" y="6336350"/>
                    <a:chExt cx="5753100" cy="322150"/>
                  </a:xfrm>
                </p:grpSpPr>
                <p:sp>
                  <p:nvSpPr>
                    <p:cNvPr id="31"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32"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3"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4"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5"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0"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8"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5"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26"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3"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8" t="895" r="1"/>
          <a:stretch/>
        </p:blipFill>
        <p:spPr>
          <a:xfrm>
            <a:off x="4091151" y="1245475"/>
            <a:ext cx="4225259" cy="2963917"/>
          </a:xfrm>
          <a:prstGeom prst="rect">
            <a:avLst/>
          </a:prstGeom>
        </p:spPr>
      </p:pic>
    </p:spTree>
    <p:extLst>
      <p:ext uri="{BB962C8B-B14F-4D97-AF65-F5344CB8AC3E}">
        <p14:creationId xmlns:p14="http://schemas.microsoft.com/office/powerpoint/2010/main" val="2480139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发展规划</a:t>
            </a:r>
            <a:endParaRPr sz="2000" b="1" dirty="0">
              <a:latin typeface="微软雅黑" panose="020B0503020204020204" pitchFamily="34" charset="-122"/>
              <a:ea typeface="微软雅黑" panose="020B0503020204020204" pitchFamily="34" charset="-122"/>
            </a:endParaRPr>
          </a:p>
        </p:txBody>
      </p:sp>
      <p:grpSp>
        <p:nvGrpSpPr>
          <p:cNvPr id="4" name="Group 3"/>
          <p:cNvGrpSpPr/>
          <p:nvPr/>
        </p:nvGrpSpPr>
        <p:grpSpPr>
          <a:xfrm>
            <a:off x="217725" y="241225"/>
            <a:ext cx="7321650" cy="325625"/>
            <a:chOff x="217725" y="241225"/>
            <a:chExt cx="7321650" cy="325625"/>
          </a:xfrm>
        </p:grpSpPr>
        <p:grpSp>
          <p:nvGrpSpPr>
            <p:cNvPr id="40" name="Group 39"/>
            <p:cNvGrpSpPr/>
            <p:nvPr/>
          </p:nvGrpSpPr>
          <p:grpSpPr>
            <a:xfrm>
              <a:off x="217725" y="241225"/>
              <a:ext cx="6799500" cy="325625"/>
              <a:chOff x="217725" y="241225"/>
              <a:chExt cx="6799500" cy="325625"/>
            </a:xfrm>
          </p:grpSpPr>
          <p:grpSp>
            <p:nvGrpSpPr>
              <p:cNvPr id="41" name="Group 40"/>
              <p:cNvGrpSpPr/>
              <p:nvPr/>
            </p:nvGrpSpPr>
            <p:grpSpPr>
              <a:xfrm>
                <a:off x="217725" y="244700"/>
                <a:ext cx="5753100" cy="322150"/>
                <a:chOff x="217725" y="244700"/>
                <a:chExt cx="5753100" cy="322150"/>
              </a:xfrm>
            </p:grpSpPr>
            <p:grpSp>
              <p:nvGrpSpPr>
                <p:cNvPr id="45" name="Group 44"/>
                <p:cNvGrpSpPr/>
                <p:nvPr/>
              </p:nvGrpSpPr>
              <p:grpSpPr>
                <a:xfrm>
                  <a:off x="217725" y="244700"/>
                  <a:ext cx="5753100" cy="322150"/>
                  <a:chOff x="217725" y="244700"/>
                  <a:chExt cx="5753100" cy="322150"/>
                </a:xfrm>
              </p:grpSpPr>
              <p:grpSp>
                <p:nvGrpSpPr>
                  <p:cNvPr id="58" name="Shape 554"/>
                  <p:cNvGrpSpPr/>
                  <p:nvPr/>
                </p:nvGrpSpPr>
                <p:grpSpPr>
                  <a:xfrm>
                    <a:off x="217725" y="244700"/>
                    <a:ext cx="5753100" cy="322150"/>
                    <a:chOff x="369925" y="6336350"/>
                    <a:chExt cx="5753100" cy="322150"/>
                  </a:xfrm>
                </p:grpSpPr>
                <p:sp>
                  <p:nvSpPr>
                    <p:cNvPr id="60" name="Shape 555"/>
                    <p:cNvSpPr/>
                    <p:nvPr/>
                  </p:nvSpPr>
                  <p:spPr>
                    <a:xfrm>
                      <a:off x="35091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7</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商业分析</a:t>
                      </a:r>
                      <a:endParaRPr sz="1300" b="1" i="0" u="none" strike="noStrike" cap="none" dirty="0">
                        <a:solidFill>
                          <a:srgbClr val="FFFFFF"/>
                        </a:solidFill>
                        <a:latin typeface="微软雅黑" pitchFamily="34" charset="-122"/>
                        <a:ea typeface="微软雅黑" pitchFamily="34" charset="-122"/>
                      </a:endParaRPr>
                    </a:p>
                  </p:txBody>
                </p:sp>
                <p:sp>
                  <p:nvSpPr>
                    <p:cNvPr id="6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6"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2"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4"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8"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9" name="Shape 630"/>
          <p:cNvSpPr/>
          <p:nvPr/>
        </p:nvSpPr>
        <p:spPr>
          <a:xfrm rot="-239758">
            <a:off x="883461" y="2523143"/>
            <a:ext cx="6320037" cy="827990"/>
          </a:xfrm>
          <a:custGeom>
            <a:avLst/>
            <a:gdLst/>
            <a:ahLst/>
            <a:cxnLst/>
            <a:rect l="0" t="0" r="0" b="0"/>
            <a:pathLst>
              <a:path w="120000" h="120000" extrusionOk="0">
                <a:moveTo>
                  <a:pt x="0" y="99534"/>
                </a:moveTo>
                <a:cubicBezTo>
                  <a:pt x="17821" y="120000"/>
                  <a:pt x="19688" y="62325"/>
                  <a:pt x="28005" y="62790"/>
                </a:cubicBezTo>
                <a:cubicBezTo>
                  <a:pt x="36322" y="63255"/>
                  <a:pt x="41414" y="85581"/>
                  <a:pt x="52277" y="83720"/>
                </a:cubicBezTo>
                <a:cubicBezTo>
                  <a:pt x="63140" y="81860"/>
                  <a:pt x="63988" y="40930"/>
                  <a:pt x="75190" y="37209"/>
                </a:cubicBezTo>
                <a:cubicBezTo>
                  <a:pt x="86393" y="33488"/>
                  <a:pt x="87538" y="57093"/>
                  <a:pt x="98231" y="55697"/>
                </a:cubicBezTo>
                <a:cubicBezTo>
                  <a:pt x="108925" y="54302"/>
                  <a:pt x="109137" y="9767"/>
                  <a:pt x="120000" y="0"/>
                </a:cubicBezTo>
              </a:path>
            </a:pathLst>
          </a:custGeom>
          <a:noFill/>
          <a:ln w="15875" cap="flat" cmpd="sng">
            <a:solidFill>
              <a:srgbClr val="BFBFBF"/>
            </a:solidFill>
            <a:prstDash val="dash"/>
            <a:miter lim="800000"/>
            <a:headEnd type="none" w="sm" len="sm"/>
            <a:tailEnd type="none" w="sm" len="sm"/>
          </a:ln>
        </p:spPr>
        <p:txBody>
          <a:bodyPr spcFirstLastPara="1" wrap="square" lIns="137150" tIns="68575" rIns="137150" bIns="68575" anchor="t"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grpSp>
        <p:nvGrpSpPr>
          <p:cNvPr id="50" name="Shape 631"/>
          <p:cNvGrpSpPr/>
          <p:nvPr/>
        </p:nvGrpSpPr>
        <p:grpSpPr>
          <a:xfrm rot="-1012083">
            <a:off x="7147164" y="1901855"/>
            <a:ext cx="766768" cy="504587"/>
            <a:chOff x="10452101" y="1779589"/>
            <a:chExt cx="365100" cy="219100"/>
          </a:xfrm>
        </p:grpSpPr>
        <p:sp>
          <p:nvSpPr>
            <p:cNvPr id="51" name="Shape 632"/>
            <p:cNvSpPr/>
            <p:nvPr/>
          </p:nvSpPr>
          <p:spPr>
            <a:xfrm>
              <a:off x="10550526" y="1900239"/>
              <a:ext cx="112800" cy="98400"/>
            </a:xfrm>
            <a:custGeom>
              <a:avLst/>
              <a:gdLst/>
              <a:ahLst/>
              <a:cxnLst/>
              <a:rect l="0" t="0" r="0" b="0"/>
              <a:pathLst>
                <a:path w="120000" h="120000" extrusionOk="0">
                  <a:moveTo>
                    <a:pt x="120000" y="5806"/>
                  </a:moveTo>
                  <a:lnTo>
                    <a:pt x="0" y="120000"/>
                  </a:lnTo>
                  <a:lnTo>
                    <a:pt x="23661" y="0"/>
                  </a:lnTo>
                  <a:lnTo>
                    <a:pt x="120000" y="5806"/>
                  </a:lnTo>
                  <a:close/>
                </a:path>
              </a:pathLst>
            </a:custGeom>
            <a:solidFill>
              <a:srgbClr val="A5A5A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sp>
          <p:nvSpPr>
            <p:cNvPr id="52" name="Shape 633"/>
            <p:cNvSpPr/>
            <p:nvPr/>
          </p:nvSpPr>
          <p:spPr>
            <a:xfrm>
              <a:off x="10452101" y="1779589"/>
              <a:ext cx="365100" cy="189000"/>
            </a:xfrm>
            <a:custGeom>
              <a:avLst/>
              <a:gdLst/>
              <a:ahLst/>
              <a:cxnLst/>
              <a:rect l="0" t="0" r="0" b="0"/>
              <a:pathLst>
                <a:path w="120000" h="120000" extrusionOk="0">
                  <a:moveTo>
                    <a:pt x="120000" y="0"/>
                  </a:moveTo>
                  <a:lnTo>
                    <a:pt x="0" y="26218"/>
                  </a:lnTo>
                  <a:lnTo>
                    <a:pt x="73043" y="120000"/>
                  </a:lnTo>
                  <a:lnTo>
                    <a:pt x="120000" y="0"/>
                  </a:lnTo>
                  <a:close/>
                </a:path>
              </a:pathLst>
            </a:custGeom>
            <a:solidFill>
              <a:srgbClr val="D8D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sp>
          <p:nvSpPr>
            <p:cNvPr id="66" name="Shape 634"/>
            <p:cNvSpPr/>
            <p:nvPr/>
          </p:nvSpPr>
          <p:spPr>
            <a:xfrm>
              <a:off x="10531476" y="1792289"/>
              <a:ext cx="258900" cy="206400"/>
            </a:xfrm>
            <a:custGeom>
              <a:avLst/>
              <a:gdLst/>
              <a:ahLst/>
              <a:cxnLst/>
              <a:rect l="0" t="0" r="0" b="0"/>
              <a:pathLst>
                <a:path w="120000" h="120000" extrusionOk="0">
                  <a:moveTo>
                    <a:pt x="120000" y="0"/>
                  </a:moveTo>
                  <a:lnTo>
                    <a:pt x="0" y="48000"/>
                  </a:lnTo>
                  <a:lnTo>
                    <a:pt x="8834" y="120000"/>
                  </a:lnTo>
                  <a:lnTo>
                    <a:pt x="19141" y="62769"/>
                  </a:lnTo>
                  <a:lnTo>
                    <a:pt x="120000" y="0"/>
                  </a:lnTo>
                  <a:close/>
                </a:path>
              </a:pathLst>
            </a:custGeom>
            <a:solidFill>
              <a:srgbClr val="BFBFB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grpSp>
      <p:grpSp>
        <p:nvGrpSpPr>
          <p:cNvPr id="67" name="Shape 635"/>
          <p:cNvGrpSpPr/>
          <p:nvPr/>
        </p:nvGrpSpPr>
        <p:grpSpPr>
          <a:xfrm>
            <a:off x="1887140" y="2843547"/>
            <a:ext cx="591026" cy="582778"/>
            <a:chOff x="4441524" y="2195539"/>
            <a:chExt cx="1494000" cy="1490100"/>
          </a:xfrm>
        </p:grpSpPr>
        <p:sp>
          <p:nvSpPr>
            <p:cNvPr id="68" name="Shape 636"/>
            <p:cNvSpPr/>
            <p:nvPr/>
          </p:nvSpPr>
          <p:spPr>
            <a:xfrm>
              <a:off x="4441524" y="2195539"/>
              <a:ext cx="1494000" cy="1490100"/>
            </a:xfrm>
            <a:prstGeom prst="ellipse">
              <a:avLst/>
            </a:prstGeom>
            <a:solidFill>
              <a:srgbClr val="5E9DD4"/>
            </a:solidFill>
            <a:ln>
              <a:noFill/>
            </a:ln>
          </p:spPr>
          <p:txBody>
            <a:bodyPr spcFirstLastPara="1" wrap="square" lIns="137150" tIns="68575" rIns="137150" bIns="685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69" name="Shape 637"/>
            <p:cNvSpPr/>
            <p:nvPr/>
          </p:nvSpPr>
          <p:spPr>
            <a:xfrm>
              <a:off x="4896875" y="2709489"/>
              <a:ext cx="505500" cy="492000"/>
            </a:xfrm>
            <a:custGeom>
              <a:avLst/>
              <a:gdLst/>
              <a:ahLst/>
              <a:cxnLst/>
              <a:rect l="0" t="0" r="0" b="0"/>
              <a:pathLst>
                <a:path w="120000" h="120000" extrusionOk="0">
                  <a:moveTo>
                    <a:pt x="73008" y="78181"/>
                  </a:moveTo>
                  <a:lnTo>
                    <a:pt x="73008" y="78181"/>
                  </a:lnTo>
                  <a:cubicBezTo>
                    <a:pt x="73008" y="78181"/>
                    <a:pt x="119734" y="43896"/>
                    <a:pt x="115221" y="6753"/>
                  </a:cubicBezTo>
                  <a:lnTo>
                    <a:pt x="115221" y="4675"/>
                  </a:lnTo>
                  <a:cubicBezTo>
                    <a:pt x="112831" y="4675"/>
                    <a:pt x="112831" y="4675"/>
                    <a:pt x="112831" y="4675"/>
                  </a:cubicBezTo>
                  <a:cubicBezTo>
                    <a:pt x="75398" y="0"/>
                    <a:pt x="42212" y="46233"/>
                    <a:pt x="42212" y="46233"/>
                  </a:cubicBezTo>
                  <a:cubicBezTo>
                    <a:pt x="14070" y="41298"/>
                    <a:pt x="16460" y="48311"/>
                    <a:pt x="2389" y="78181"/>
                  </a:cubicBezTo>
                  <a:cubicBezTo>
                    <a:pt x="0" y="85194"/>
                    <a:pt x="4778" y="85194"/>
                    <a:pt x="9292" y="85194"/>
                  </a:cubicBezTo>
                  <a:cubicBezTo>
                    <a:pt x="14070" y="82857"/>
                    <a:pt x="23362" y="80519"/>
                    <a:pt x="23362" y="80519"/>
                  </a:cubicBezTo>
                  <a:cubicBezTo>
                    <a:pt x="40088" y="96623"/>
                    <a:pt x="40088" y="96623"/>
                    <a:pt x="40088" y="96623"/>
                  </a:cubicBezTo>
                  <a:cubicBezTo>
                    <a:pt x="40088" y="96623"/>
                    <a:pt x="37433" y="105714"/>
                    <a:pt x="35309" y="110389"/>
                  </a:cubicBezTo>
                  <a:cubicBezTo>
                    <a:pt x="32920" y="115064"/>
                    <a:pt x="35309" y="119740"/>
                    <a:pt x="40088" y="117402"/>
                  </a:cubicBezTo>
                  <a:cubicBezTo>
                    <a:pt x="70619" y="103376"/>
                    <a:pt x="77522" y="105714"/>
                    <a:pt x="73008" y="78181"/>
                  </a:cubicBezTo>
                  <a:close/>
                  <a:moveTo>
                    <a:pt x="79911" y="38961"/>
                  </a:moveTo>
                  <a:lnTo>
                    <a:pt x="79911" y="38961"/>
                  </a:lnTo>
                  <a:cubicBezTo>
                    <a:pt x="75398" y="34545"/>
                    <a:pt x="75398" y="29870"/>
                    <a:pt x="79911" y="25194"/>
                  </a:cubicBezTo>
                  <a:cubicBezTo>
                    <a:pt x="84690" y="20779"/>
                    <a:pt x="91592" y="20779"/>
                    <a:pt x="93982" y="25194"/>
                  </a:cubicBezTo>
                  <a:cubicBezTo>
                    <a:pt x="98761" y="29870"/>
                    <a:pt x="98761" y="34545"/>
                    <a:pt x="93982" y="38961"/>
                  </a:cubicBezTo>
                  <a:cubicBezTo>
                    <a:pt x="91592" y="43896"/>
                    <a:pt x="84690" y="43896"/>
                    <a:pt x="79911" y="38961"/>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grpSp>
      <p:grpSp>
        <p:nvGrpSpPr>
          <p:cNvPr id="70" name="Shape 638"/>
          <p:cNvGrpSpPr/>
          <p:nvPr/>
        </p:nvGrpSpPr>
        <p:grpSpPr>
          <a:xfrm>
            <a:off x="4609080" y="2406785"/>
            <a:ext cx="591132" cy="582711"/>
            <a:chOff x="7684695" y="1803604"/>
            <a:chExt cx="777600" cy="775500"/>
          </a:xfrm>
        </p:grpSpPr>
        <p:sp>
          <p:nvSpPr>
            <p:cNvPr id="71" name="Shape 639"/>
            <p:cNvSpPr/>
            <p:nvPr/>
          </p:nvSpPr>
          <p:spPr>
            <a:xfrm>
              <a:off x="7684695" y="1803604"/>
              <a:ext cx="777600" cy="775500"/>
            </a:xfrm>
            <a:prstGeom prst="ellipse">
              <a:avLst/>
            </a:prstGeom>
            <a:solidFill>
              <a:srgbClr val="255D8D"/>
            </a:solidFill>
            <a:ln>
              <a:noFill/>
            </a:ln>
          </p:spPr>
          <p:txBody>
            <a:bodyPr spcFirstLastPara="1" wrap="square" lIns="137150" tIns="68575" rIns="137150" bIns="685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72" name="Shape 640"/>
            <p:cNvSpPr/>
            <p:nvPr/>
          </p:nvSpPr>
          <p:spPr>
            <a:xfrm>
              <a:off x="7919061" y="2041134"/>
              <a:ext cx="281400" cy="290700"/>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grpSp>
      <p:grpSp>
        <p:nvGrpSpPr>
          <p:cNvPr id="73" name="Shape 641"/>
          <p:cNvGrpSpPr/>
          <p:nvPr/>
        </p:nvGrpSpPr>
        <p:grpSpPr>
          <a:xfrm>
            <a:off x="3173626" y="2823262"/>
            <a:ext cx="591132" cy="582711"/>
            <a:chOff x="6222429" y="3868512"/>
            <a:chExt cx="777600" cy="775500"/>
          </a:xfrm>
        </p:grpSpPr>
        <p:sp>
          <p:nvSpPr>
            <p:cNvPr id="74" name="Shape 642"/>
            <p:cNvSpPr/>
            <p:nvPr/>
          </p:nvSpPr>
          <p:spPr>
            <a:xfrm>
              <a:off x="6222429" y="3868512"/>
              <a:ext cx="777600" cy="775500"/>
            </a:xfrm>
            <a:prstGeom prst="ellipse">
              <a:avLst/>
            </a:prstGeom>
            <a:solidFill>
              <a:srgbClr val="3077B5"/>
            </a:solidFill>
            <a:ln>
              <a:noFill/>
            </a:ln>
          </p:spPr>
          <p:txBody>
            <a:bodyPr spcFirstLastPara="1" wrap="square" lIns="137150" tIns="68575" rIns="137150" bIns="685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75" name="Shape 643"/>
            <p:cNvSpPr/>
            <p:nvPr/>
          </p:nvSpPr>
          <p:spPr>
            <a:xfrm>
              <a:off x="6464674" y="4124329"/>
              <a:ext cx="293100" cy="264000"/>
            </a:xfrm>
            <a:custGeom>
              <a:avLst/>
              <a:gdLst/>
              <a:ahLst/>
              <a:cxnLst/>
              <a:rect l="0" t="0" r="0" b="0"/>
              <a:pathLst>
                <a:path w="120000" h="120000" extrusionOk="0">
                  <a:moveTo>
                    <a:pt x="19277" y="40719"/>
                  </a:moveTo>
                  <a:lnTo>
                    <a:pt x="19277" y="40719"/>
                  </a:lnTo>
                  <a:cubicBezTo>
                    <a:pt x="23373" y="36134"/>
                    <a:pt x="27951" y="38561"/>
                    <a:pt x="34216" y="45573"/>
                  </a:cubicBezTo>
                  <a:cubicBezTo>
                    <a:pt x="36385" y="48000"/>
                    <a:pt x="36385" y="45573"/>
                    <a:pt x="36385" y="45573"/>
                  </a:cubicBezTo>
                  <a:cubicBezTo>
                    <a:pt x="38554" y="45573"/>
                    <a:pt x="44819" y="36134"/>
                    <a:pt x="46987" y="36134"/>
                  </a:cubicBezTo>
                  <a:cubicBezTo>
                    <a:pt x="46987" y="36134"/>
                    <a:pt x="46987" y="36134"/>
                    <a:pt x="46987" y="33707"/>
                  </a:cubicBezTo>
                  <a:cubicBezTo>
                    <a:pt x="44819" y="33707"/>
                    <a:pt x="42891" y="31280"/>
                    <a:pt x="42891" y="28853"/>
                  </a:cubicBezTo>
                  <a:cubicBezTo>
                    <a:pt x="32048" y="12134"/>
                    <a:pt x="72530" y="2696"/>
                    <a:pt x="66265" y="2696"/>
                  </a:cubicBezTo>
                  <a:cubicBezTo>
                    <a:pt x="61927" y="0"/>
                    <a:pt x="49156" y="0"/>
                    <a:pt x="46987" y="0"/>
                  </a:cubicBezTo>
                  <a:cubicBezTo>
                    <a:pt x="40722" y="2696"/>
                    <a:pt x="30120" y="9707"/>
                    <a:pt x="25783" y="14561"/>
                  </a:cubicBezTo>
                  <a:cubicBezTo>
                    <a:pt x="19277" y="19415"/>
                    <a:pt x="17349" y="21842"/>
                    <a:pt x="17349" y="21842"/>
                  </a:cubicBezTo>
                  <a:cubicBezTo>
                    <a:pt x="14939" y="24000"/>
                    <a:pt x="17349" y="28853"/>
                    <a:pt x="12771" y="31280"/>
                  </a:cubicBezTo>
                  <a:cubicBezTo>
                    <a:pt x="8674" y="33707"/>
                    <a:pt x="6506" y="31280"/>
                    <a:pt x="4337" y="33707"/>
                  </a:cubicBezTo>
                  <a:cubicBezTo>
                    <a:pt x="4337" y="36134"/>
                    <a:pt x="2168" y="36134"/>
                    <a:pt x="0" y="38561"/>
                  </a:cubicBezTo>
                  <a:lnTo>
                    <a:pt x="0" y="40719"/>
                  </a:lnTo>
                  <a:lnTo>
                    <a:pt x="8674" y="50426"/>
                  </a:lnTo>
                  <a:cubicBezTo>
                    <a:pt x="8674" y="52853"/>
                    <a:pt x="10602" y="52853"/>
                    <a:pt x="12771" y="52853"/>
                  </a:cubicBezTo>
                  <a:cubicBezTo>
                    <a:pt x="12771" y="50426"/>
                    <a:pt x="14939" y="48000"/>
                    <a:pt x="17349" y="48000"/>
                  </a:cubicBezTo>
                  <a:cubicBezTo>
                    <a:pt x="17349" y="48000"/>
                    <a:pt x="17349" y="40719"/>
                    <a:pt x="19277" y="40719"/>
                  </a:cubicBezTo>
                  <a:close/>
                  <a:moveTo>
                    <a:pt x="53493" y="43146"/>
                  </a:moveTo>
                  <a:lnTo>
                    <a:pt x="53493" y="43146"/>
                  </a:lnTo>
                  <a:cubicBezTo>
                    <a:pt x="51325" y="43146"/>
                    <a:pt x="51325" y="43146"/>
                    <a:pt x="51325" y="43146"/>
                  </a:cubicBezTo>
                  <a:cubicBezTo>
                    <a:pt x="42891" y="50426"/>
                    <a:pt x="42891" y="50426"/>
                    <a:pt x="42891" y="50426"/>
                  </a:cubicBezTo>
                  <a:cubicBezTo>
                    <a:pt x="40722" y="52853"/>
                    <a:pt x="40722" y="52853"/>
                    <a:pt x="40722" y="55011"/>
                  </a:cubicBezTo>
                  <a:cubicBezTo>
                    <a:pt x="91807" y="117303"/>
                    <a:pt x="91807" y="117303"/>
                    <a:pt x="91807" y="117303"/>
                  </a:cubicBezTo>
                  <a:cubicBezTo>
                    <a:pt x="91807" y="119730"/>
                    <a:pt x="94216" y="119730"/>
                    <a:pt x="96144" y="117303"/>
                  </a:cubicBezTo>
                  <a:cubicBezTo>
                    <a:pt x="102650" y="112449"/>
                    <a:pt x="102650" y="112449"/>
                    <a:pt x="102650" y="112449"/>
                  </a:cubicBezTo>
                  <a:cubicBezTo>
                    <a:pt x="102650" y="110022"/>
                    <a:pt x="102650" y="107865"/>
                    <a:pt x="102650" y="107865"/>
                  </a:cubicBezTo>
                  <a:lnTo>
                    <a:pt x="53493" y="43146"/>
                  </a:lnTo>
                  <a:close/>
                  <a:moveTo>
                    <a:pt x="119759" y="16988"/>
                  </a:moveTo>
                  <a:lnTo>
                    <a:pt x="119759" y="16988"/>
                  </a:lnTo>
                  <a:cubicBezTo>
                    <a:pt x="117590" y="12134"/>
                    <a:pt x="117590" y="14561"/>
                    <a:pt x="115421" y="14561"/>
                  </a:cubicBezTo>
                  <a:cubicBezTo>
                    <a:pt x="115421" y="16988"/>
                    <a:pt x="111084" y="21842"/>
                    <a:pt x="111084" y="24000"/>
                  </a:cubicBezTo>
                  <a:cubicBezTo>
                    <a:pt x="108915" y="28853"/>
                    <a:pt x="104819" y="33707"/>
                    <a:pt x="98313" y="28853"/>
                  </a:cubicBezTo>
                  <a:cubicBezTo>
                    <a:pt x="91807" y="21842"/>
                    <a:pt x="94216" y="19415"/>
                    <a:pt x="96144" y="16988"/>
                  </a:cubicBezTo>
                  <a:cubicBezTo>
                    <a:pt x="96144" y="14561"/>
                    <a:pt x="100481" y="7550"/>
                    <a:pt x="100481" y="5123"/>
                  </a:cubicBezTo>
                  <a:cubicBezTo>
                    <a:pt x="102650" y="5123"/>
                    <a:pt x="100481" y="2696"/>
                    <a:pt x="98313" y="2696"/>
                  </a:cubicBezTo>
                  <a:cubicBezTo>
                    <a:pt x="96144" y="5123"/>
                    <a:pt x="83373" y="9707"/>
                    <a:pt x="81204" y="19415"/>
                  </a:cubicBezTo>
                  <a:cubicBezTo>
                    <a:pt x="79036" y="26426"/>
                    <a:pt x="83373" y="33707"/>
                    <a:pt x="76867" y="40719"/>
                  </a:cubicBezTo>
                  <a:cubicBezTo>
                    <a:pt x="68433" y="50426"/>
                    <a:pt x="68433" y="50426"/>
                    <a:pt x="68433" y="50426"/>
                  </a:cubicBezTo>
                  <a:cubicBezTo>
                    <a:pt x="76867" y="62292"/>
                    <a:pt x="76867" y="62292"/>
                    <a:pt x="76867" y="62292"/>
                  </a:cubicBezTo>
                  <a:cubicBezTo>
                    <a:pt x="87710" y="50426"/>
                    <a:pt x="87710" y="50426"/>
                    <a:pt x="87710" y="50426"/>
                  </a:cubicBezTo>
                  <a:cubicBezTo>
                    <a:pt x="89638" y="48000"/>
                    <a:pt x="94216" y="45573"/>
                    <a:pt x="98313" y="48000"/>
                  </a:cubicBezTo>
                  <a:cubicBezTo>
                    <a:pt x="108915" y="50426"/>
                    <a:pt x="113253" y="45573"/>
                    <a:pt x="117590" y="38561"/>
                  </a:cubicBezTo>
                  <a:cubicBezTo>
                    <a:pt x="119759" y="31280"/>
                    <a:pt x="119759" y="19415"/>
                    <a:pt x="119759" y="16988"/>
                  </a:cubicBezTo>
                  <a:close/>
                  <a:moveTo>
                    <a:pt x="17349" y="107865"/>
                  </a:moveTo>
                  <a:lnTo>
                    <a:pt x="17349" y="107865"/>
                  </a:lnTo>
                  <a:cubicBezTo>
                    <a:pt x="14939" y="110022"/>
                    <a:pt x="14939" y="112449"/>
                    <a:pt x="17349" y="112449"/>
                  </a:cubicBezTo>
                  <a:cubicBezTo>
                    <a:pt x="21445" y="119730"/>
                    <a:pt x="21445" y="119730"/>
                    <a:pt x="21445" y="119730"/>
                  </a:cubicBezTo>
                  <a:cubicBezTo>
                    <a:pt x="23373" y="119730"/>
                    <a:pt x="25783" y="119730"/>
                    <a:pt x="25783" y="117303"/>
                  </a:cubicBezTo>
                  <a:cubicBezTo>
                    <a:pt x="55662" y="86292"/>
                    <a:pt x="55662" y="86292"/>
                    <a:pt x="55662" y="86292"/>
                  </a:cubicBezTo>
                  <a:cubicBezTo>
                    <a:pt x="46987" y="74157"/>
                    <a:pt x="46987" y="74157"/>
                    <a:pt x="46987" y="74157"/>
                  </a:cubicBezTo>
                  <a:lnTo>
                    <a:pt x="17349" y="107865"/>
                  </a:ln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000">
                <a:solidFill>
                  <a:srgbClr val="445469"/>
                </a:solidFill>
                <a:latin typeface="Roboto Light"/>
                <a:ea typeface="Roboto Light"/>
                <a:cs typeface="Roboto Light"/>
                <a:sym typeface="Roboto Light"/>
              </a:endParaRPr>
            </a:p>
          </p:txBody>
        </p:sp>
      </p:grpSp>
      <p:grpSp>
        <p:nvGrpSpPr>
          <p:cNvPr id="76" name="Shape 644"/>
          <p:cNvGrpSpPr/>
          <p:nvPr/>
        </p:nvGrpSpPr>
        <p:grpSpPr>
          <a:xfrm>
            <a:off x="5802191" y="2483590"/>
            <a:ext cx="591132" cy="582711"/>
            <a:chOff x="9236706" y="2209157"/>
            <a:chExt cx="777600" cy="775500"/>
          </a:xfrm>
        </p:grpSpPr>
        <p:sp>
          <p:nvSpPr>
            <p:cNvPr id="77" name="Shape 645"/>
            <p:cNvSpPr/>
            <p:nvPr/>
          </p:nvSpPr>
          <p:spPr>
            <a:xfrm>
              <a:off x="9236706" y="2209157"/>
              <a:ext cx="777600" cy="775500"/>
            </a:xfrm>
            <a:prstGeom prst="ellipse">
              <a:avLst/>
            </a:prstGeom>
            <a:solidFill>
              <a:srgbClr val="143652"/>
            </a:solidFill>
            <a:ln>
              <a:noFill/>
            </a:ln>
          </p:spPr>
          <p:txBody>
            <a:bodyPr spcFirstLastPara="1" wrap="square" lIns="137150" tIns="68575" rIns="137150" bIns="68575" anchor="ctr" anchorCtr="0">
              <a:noAutofit/>
            </a:bodyPr>
            <a:lstStyle/>
            <a:p>
              <a:pPr marL="0" marR="0" lvl="0" indent="0" algn="ctr" rtl="0">
                <a:spcBef>
                  <a:spcPts val="0"/>
                </a:spcBef>
                <a:spcAft>
                  <a:spcPts val="0"/>
                </a:spcAft>
                <a:buNone/>
              </a:pPr>
              <a:endParaRPr sz="1000">
                <a:solidFill>
                  <a:srgbClr val="FFFFFF"/>
                </a:solidFill>
                <a:latin typeface="Roboto"/>
                <a:ea typeface="Roboto"/>
                <a:cs typeface="Roboto"/>
                <a:sym typeface="Roboto"/>
              </a:endParaRPr>
            </a:p>
          </p:txBody>
        </p:sp>
        <p:sp>
          <p:nvSpPr>
            <p:cNvPr id="78" name="Shape 646"/>
            <p:cNvSpPr/>
            <p:nvPr/>
          </p:nvSpPr>
          <p:spPr>
            <a:xfrm>
              <a:off x="9494251" y="2469709"/>
              <a:ext cx="275400" cy="284100"/>
            </a:xfrm>
            <a:custGeom>
              <a:avLst/>
              <a:gdLst/>
              <a:ahLst/>
              <a:cxnLst/>
              <a:rect l="0" t="0" r="0" b="0"/>
              <a:pathLst>
                <a:path w="120000" h="120000" extrusionOk="0">
                  <a:moveTo>
                    <a:pt x="67027" y="87532"/>
                  </a:moveTo>
                  <a:lnTo>
                    <a:pt x="67027" y="87532"/>
                  </a:lnTo>
                  <a:cubicBezTo>
                    <a:pt x="67027" y="78441"/>
                    <a:pt x="74324" y="73506"/>
                    <a:pt x="86486" y="66753"/>
                  </a:cubicBezTo>
                  <a:cubicBezTo>
                    <a:pt x="100810" y="57402"/>
                    <a:pt x="119729" y="45974"/>
                    <a:pt x="119729" y="18441"/>
                  </a:cubicBezTo>
                  <a:cubicBezTo>
                    <a:pt x="119729" y="16103"/>
                    <a:pt x="117297" y="13766"/>
                    <a:pt x="115135" y="13766"/>
                  </a:cubicBezTo>
                  <a:cubicBezTo>
                    <a:pt x="93513" y="13766"/>
                    <a:pt x="93513" y="13766"/>
                    <a:pt x="93513" y="13766"/>
                  </a:cubicBezTo>
                  <a:cubicBezTo>
                    <a:pt x="88648" y="7012"/>
                    <a:pt x="79189" y="0"/>
                    <a:pt x="60000" y="0"/>
                  </a:cubicBezTo>
                  <a:cubicBezTo>
                    <a:pt x="40810" y="0"/>
                    <a:pt x="31351" y="7012"/>
                    <a:pt x="26486" y="13766"/>
                  </a:cubicBezTo>
                  <a:cubicBezTo>
                    <a:pt x="4864" y="13766"/>
                    <a:pt x="4864" y="13766"/>
                    <a:pt x="4864" y="13766"/>
                  </a:cubicBezTo>
                  <a:cubicBezTo>
                    <a:pt x="2432" y="13766"/>
                    <a:pt x="0" y="16103"/>
                    <a:pt x="0" y="18441"/>
                  </a:cubicBezTo>
                  <a:cubicBezTo>
                    <a:pt x="0" y="45974"/>
                    <a:pt x="16756" y="57402"/>
                    <a:pt x="33513" y="66753"/>
                  </a:cubicBezTo>
                  <a:cubicBezTo>
                    <a:pt x="45675" y="73506"/>
                    <a:pt x="52702" y="78441"/>
                    <a:pt x="52702" y="87532"/>
                  </a:cubicBezTo>
                  <a:cubicBezTo>
                    <a:pt x="52702" y="96623"/>
                    <a:pt x="52702" y="96623"/>
                    <a:pt x="52702" y="96623"/>
                  </a:cubicBezTo>
                  <a:cubicBezTo>
                    <a:pt x="38378" y="98961"/>
                    <a:pt x="28918" y="103636"/>
                    <a:pt x="28918" y="108051"/>
                  </a:cubicBezTo>
                  <a:cubicBezTo>
                    <a:pt x="28918" y="115064"/>
                    <a:pt x="43243" y="119740"/>
                    <a:pt x="60000" y="119740"/>
                  </a:cubicBezTo>
                  <a:cubicBezTo>
                    <a:pt x="76486" y="119740"/>
                    <a:pt x="88648" y="115064"/>
                    <a:pt x="88648" y="108051"/>
                  </a:cubicBezTo>
                  <a:cubicBezTo>
                    <a:pt x="88648" y="103636"/>
                    <a:pt x="81621" y="98961"/>
                    <a:pt x="67027" y="96623"/>
                  </a:cubicBezTo>
                  <a:lnTo>
                    <a:pt x="67027" y="87532"/>
                  </a:lnTo>
                  <a:close/>
                  <a:moveTo>
                    <a:pt x="86486" y="55064"/>
                  </a:moveTo>
                  <a:lnTo>
                    <a:pt x="86486" y="55064"/>
                  </a:lnTo>
                  <a:cubicBezTo>
                    <a:pt x="91081" y="48311"/>
                    <a:pt x="93513" y="36883"/>
                    <a:pt x="93513" y="23116"/>
                  </a:cubicBezTo>
                  <a:cubicBezTo>
                    <a:pt x="110270" y="23116"/>
                    <a:pt x="110270" y="23116"/>
                    <a:pt x="110270" y="23116"/>
                  </a:cubicBezTo>
                  <a:cubicBezTo>
                    <a:pt x="107837" y="39220"/>
                    <a:pt x="98378" y="48311"/>
                    <a:pt x="86486" y="55064"/>
                  </a:cubicBezTo>
                  <a:close/>
                  <a:moveTo>
                    <a:pt x="60000" y="9350"/>
                  </a:moveTo>
                  <a:lnTo>
                    <a:pt x="60000" y="9350"/>
                  </a:lnTo>
                  <a:cubicBezTo>
                    <a:pt x="79189" y="9350"/>
                    <a:pt x="86486" y="16103"/>
                    <a:pt x="86486" y="18441"/>
                  </a:cubicBezTo>
                  <a:cubicBezTo>
                    <a:pt x="86486" y="20779"/>
                    <a:pt x="79189" y="27532"/>
                    <a:pt x="60000" y="29870"/>
                  </a:cubicBezTo>
                  <a:cubicBezTo>
                    <a:pt x="40810" y="27532"/>
                    <a:pt x="33513" y="20779"/>
                    <a:pt x="33513" y="18441"/>
                  </a:cubicBezTo>
                  <a:cubicBezTo>
                    <a:pt x="33513" y="16103"/>
                    <a:pt x="40810" y="9350"/>
                    <a:pt x="60000" y="9350"/>
                  </a:cubicBezTo>
                  <a:close/>
                  <a:moveTo>
                    <a:pt x="9729" y="23116"/>
                  </a:moveTo>
                  <a:lnTo>
                    <a:pt x="9729" y="23116"/>
                  </a:lnTo>
                  <a:cubicBezTo>
                    <a:pt x="26486" y="23116"/>
                    <a:pt x="26486" y="23116"/>
                    <a:pt x="26486" y="23116"/>
                  </a:cubicBezTo>
                  <a:cubicBezTo>
                    <a:pt x="26486" y="36883"/>
                    <a:pt x="28918" y="48311"/>
                    <a:pt x="33513" y="55064"/>
                  </a:cubicBezTo>
                  <a:cubicBezTo>
                    <a:pt x="21621" y="48311"/>
                    <a:pt x="9729" y="39220"/>
                    <a:pt x="9729" y="23116"/>
                  </a:cubicBezTo>
                  <a:close/>
                </a:path>
              </a:pathLst>
            </a:custGeom>
            <a:solidFill>
              <a:srgbClr val="FFFFF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000">
                <a:solidFill>
                  <a:srgbClr val="FFFFFF"/>
                </a:solidFill>
                <a:latin typeface="Roboto Light"/>
                <a:ea typeface="Roboto Light"/>
                <a:cs typeface="Roboto Light"/>
                <a:sym typeface="Roboto Light"/>
              </a:endParaRPr>
            </a:p>
          </p:txBody>
        </p:sp>
      </p:grpSp>
      <p:sp>
        <p:nvSpPr>
          <p:cNvPr id="79" name="Rectangle 78"/>
          <p:cNvSpPr/>
          <p:nvPr/>
        </p:nvSpPr>
        <p:spPr>
          <a:xfrm>
            <a:off x="1294502" y="1848372"/>
            <a:ext cx="1590920" cy="830997"/>
          </a:xfrm>
          <a:prstGeom prst="rect">
            <a:avLst/>
          </a:prstGeom>
        </p:spPr>
        <p:txBody>
          <a:bodyPr wrap="square">
            <a:spAutoFit/>
          </a:bodyPr>
          <a:lstStyle/>
          <a:p>
            <a:pPr lvl="0"/>
            <a:r>
              <a:rPr lang="zh-CN" altLang="en-US" sz="1200" b="1" dirty="0">
                <a:latin typeface="微软雅黑" panose="020B0503020204020204" pitchFamily="34" charset="-122"/>
                <a:ea typeface="微软雅黑" panose="020B0503020204020204" pitchFamily="34" charset="-122"/>
              </a:rPr>
              <a:t>第</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年</a:t>
            </a:r>
            <a:endParaRPr lang="en-US" altLang="zh-CN" sz="1200" b="1"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募集资金</a:t>
            </a:r>
            <a:endParaRPr lang="en-US" altLang="zh-CN" sz="1200" b="1"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完善公司架构</a:t>
            </a:r>
            <a:endParaRPr lang="en-US" altLang="zh-CN" sz="1200" b="1"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拓展商务合作</a:t>
            </a:r>
            <a:endParaRPr lang="en-US" altLang="zh-CN" sz="1200" b="1" dirty="0">
              <a:latin typeface="微软雅黑" panose="020B0503020204020204" pitchFamily="34" charset="-122"/>
              <a:ea typeface="微软雅黑" panose="020B0503020204020204" pitchFamily="34" charset="-122"/>
            </a:endParaRPr>
          </a:p>
        </p:txBody>
      </p:sp>
      <p:sp>
        <p:nvSpPr>
          <p:cNvPr id="80" name="Rectangle 79"/>
          <p:cNvSpPr/>
          <p:nvPr/>
        </p:nvSpPr>
        <p:spPr>
          <a:xfrm>
            <a:off x="2990815" y="3475327"/>
            <a:ext cx="1791485" cy="646331"/>
          </a:xfrm>
          <a:prstGeom prst="rect">
            <a:avLst/>
          </a:prstGeom>
        </p:spPr>
        <p:txBody>
          <a:bodyPr wrap="square">
            <a:spAutoFit/>
          </a:bodyPr>
          <a:lstStyle/>
          <a:p>
            <a:pPr lvl="0"/>
            <a:r>
              <a:rPr lang="zh-CN" altLang="en-US" sz="1200" b="1" dirty="0">
                <a:latin typeface="微软雅黑" panose="020B0503020204020204" pitchFamily="34" charset="-122"/>
                <a:ea typeface="微软雅黑" panose="020B0503020204020204" pitchFamily="34" charset="-122"/>
              </a:rPr>
              <a:t>第</a:t>
            </a:r>
            <a:r>
              <a:rPr lang="en-US" altLang="zh-CN" sz="1200" b="1" dirty="0">
                <a:latin typeface="微软雅黑" panose="020B0503020204020204" pitchFamily="34" charset="-122"/>
                <a:ea typeface="微软雅黑" panose="020B0503020204020204" pitchFamily="34" charset="-122"/>
              </a:rPr>
              <a:t>2</a:t>
            </a:r>
            <a:r>
              <a:rPr lang="zh-CN" altLang="en-US" sz="1200" b="1" dirty="0">
                <a:latin typeface="微软雅黑" panose="020B0503020204020204" pitchFamily="34" charset="-122"/>
                <a:ea typeface="微软雅黑" panose="020B0503020204020204" pitchFamily="34" charset="-122"/>
              </a:rPr>
              <a:t>年</a:t>
            </a:r>
            <a:endParaRPr lang="en-US" altLang="zh-CN" sz="1200" b="1"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市场拓展</a:t>
            </a: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扩大知名度</a:t>
            </a:r>
          </a:p>
        </p:txBody>
      </p:sp>
      <p:sp>
        <p:nvSpPr>
          <p:cNvPr id="81" name="Rectangle 80"/>
          <p:cNvSpPr/>
          <p:nvPr/>
        </p:nvSpPr>
        <p:spPr>
          <a:xfrm>
            <a:off x="3886558" y="1823965"/>
            <a:ext cx="1915633" cy="461665"/>
          </a:xfrm>
          <a:prstGeom prst="rect">
            <a:avLst/>
          </a:prstGeom>
        </p:spPr>
        <p:txBody>
          <a:bodyPr wrap="square">
            <a:spAutoFit/>
          </a:bodyPr>
          <a:lstStyle/>
          <a:p>
            <a:pPr lvl="0"/>
            <a:r>
              <a:rPr lang="zh-CN" altLang="en-US" sz="1200" b="1" dirty="0">
                <a:latin typeface="微软雅黑" panose="020B0503020204020204" pitchFamily="34" charset="-122"/>
                <a:ea typeface="微软雅黑" panose="020B0503020204020204" pitchFamily="34" charset="-122"/>
              </a:rPr>
              <a:t>第</a:t>
            </a:r>
            <a:r>
              <a:rPr lang="en-US" altLang="zh-CN" sz="1200" b="1" dirty="0">
                <a:latin typeface="微软雅黑" panose="020B0503020204020204" pitchFamily="34" charset="-122"/>
                <a:ea typeface="微软雅黑" panose="020B0503020204020204" pitchFamily="34" charset="-122"/>
              </a:rPr>
              <a:t>3</a:t>
            </a:r>
            <a:r>
              <a:rPr lang="zh-CN" altLang="en-US" sz="1200" b="1" dirty="0">
                <a:latin typeface="微软雅黑" panose="020B0503020204020204" pitchFamily="34" charset="-122"/>
                <a:ea typeface="微软雅黑" panose="020B0503020204020204" pitchFamily="34" charset="-122"/>
              </a:rPr>
              <a:t>年</a:t>
            </a:r>
            <a:endParaRPr lang="en-US" altLang="zh-CN" sz="1200" b="1"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扩大公司规模及业务</a:t>
            </a:r>
          </a:p>
        </p:txBody>
      </p:sp>
      <p:sp>
        <p:nvSpPr>
          <p:cNvPr id="82" name="Rectangle 81"/>
          <p:cNvSpPr/>
          <p:nvPr/>
        </p:nvSpPr>
        <p:spPr>
          <a:xfrm>
            <a:off x="5499531" y="3426822"/>
            <a:ext cx="1590920" cy="646331"/>
          </a:xfrm>
          <a:prstGeom prst="rect">
            <a:avLst/>
          </a:prstGeom>
        </p:spPr>
        <p:txBody>
          <a:bodyPr wrap="square">
            <a:spAutoFit/>
          </a:bodyPr>
          <a:lstStyle/>
          <a:p>
            <a:pPr lvl="0"/>
            <a:r>
              <a:rPr lang="zh-CN" altLang="en-US" sz="1200" b="1" dirty="0">
                <a:latin typeface="微软雅黑" panose="020B0503020204020204" pitchFamily="34" charset="-122"/>
                <a:ea typeface="微软雅黑" panose="020B0503020204020204" pitchFamily="34" charset="-122"/>
              </a:rPr>
              <a:t>第</a:t>
            </a:r>
            <a:r>
              <a:rPr lang="en-US" altLang="zh-CN" sz="1200" b="1" dirty="0">
                <a:latin typeface="微软雅黑" panose="020B0503020204020204" pitchFamily="34" charset="-122"/>
                <a:ea typeface="微软雅黑" panose="020B0503020204020204" pitchFamily="34" charset="-122"/>
              </a:rPr>
              <a:t>4-6</a:t>
            </a:r>
            <a:r>
              <a:rPr lang="zh-CN" altLang="en-US" sz="1200" b="1" dirty="0">
                <a:latin typeface="微软雅黑" panose="020B0503020204020204" pitchFamily="34" charset="-122"/>
                <a:ea typeface="微软雅黑" panose="020B0503020204020204" pitchFamily="34" charset="-122"/>
              </a:rPr>
              <a:t>年</a:t>
            </a:r>
            <a:endParaRPr lang="en-US" altLang="zh-CN" sz="1200" b="1" dirty="0">
              <a:latin typeface="微软雅黑" panose="020B0503020204020204" pitchFamily="34" charset="-122"/>
              <a:ea typeface="微软雅黑" panose="020B0503020204020204" pitchFamily="34" charset="-122"/>
            </a:endParaRPr>
          </a:p>
          <a:p>
            <a:pPr marL="285750" lvl="0" indent="-2857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启动向平台服务型公司转型</a:t>
            </a:r>
          </a:p>
        </p:txBody>
      </p:sp>
    </p:spTree>
    <p:extLst>
      <p:ext uri="{BB962C8B-B14F-4D97-AF65-F5344CB8AC3E}">
        <p14:creationId xmlns:p14="http://schemas.microsoft.com/office/powerpoint/2010/main" val="2325678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2774" y="3975611"/>
            <a:ext cx="7978351" cy="1014175"/>
          </a:xfrm>
          <a:prstGeom prst="rect">
            <a:avLst/>
          </a:prstGeom>
        </p:spPr>
      </p:pic>
      <p:pic>
        <p:nvPicPr>
          <p:cNvPr id="4" name="Picture 3"/>
          <p:cNvPicPr>
            <a:picLocks noChangeAspect="1"/>
          </p:cNvPicPr>
          <p:nvPr/>
        </p:nvPicPr>
        <p:blipFill>
          <a:blip r:embed="rId4">
            <a:duotone>
              <a:prstClr val="black"/>
              <a:srgbClr val="4F81BD">
                <a:tint val="45000"/>
                <a:satMod val="400000"/>
              </a:srgbClr>
            </a:duotone>
          </a:blip>
          <a:stretch>
            <a:fillRect/>
          </a:stretch>
        </p:blipFill>
        <p:spPr>
          <a:xfrm>
            <a:off x="3733626" y="503403"/>
            <a:ext cx="4827499" cy="3652747"/>
          </a:xfrm>
          <a:prstGeom prst="rect">
            <a:avLst/>
          </a:prstGeom>
        </p:spPr>
      </p:pic>
      <p:sp>
        <p:nvSpPr>
          <p:cNvPr id="3" name="Rectangle 2"/>
          <p:cNvSpPr/>
          <p:nvPr/>
        </p:nvSpPr>
        <p:spPr>
          <a:xfrm>
            <a:off x="582774" y="1024018"/>
            <a:ext cx="6489665" cy="2816156"/>
          </a:xfrm>
          <a:prstGeom prst="rect">
            <a:avLst/>
          </a:prstGeom>
        </p:spPr>
        <p:txBody>
          <a:bodyPr wrap="square">
            <a:spAutoFit/>
          </a:bodyPr>
          <a:lstStyle/>
          <a:p>
            <a:pPr lvl="0" algn="just">
              <a:lnSpc>
                <a:spcPct val="150000"/>
              </a:lnSpc>
            </a:pP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源域是一家专注于人机交互解决方案的科技公司。首款产品为 </a:t>
            </a:r>
            <a:r>
              <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rPr>
              <a:t>MASTERY-</a:t>
            </a: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掌控 数据手套。</a:t>
            </a:r>
            <a:endPar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endParaRPr>
          </a:p>
          <a:p>
            <a:pPr lvl="0" algn="just">
              <a:lnSpc>
                <a:spcPct val="150000"/>
              </a:lnSpc>
            </a:pPr>
            <a:endParaRPr lang="en-US" altLang="zh-CN" sz="600" b="1" dirty="0">
              <a:solidFill>
                <a:srgbClr val="FFFFFF"/>
              </a:solidFill>
              <a:latin typeface="微软雅黑" panose="020B0503020204020204" pitchFamily="34" charset="-122"/>
              <a:ea typeface="微软雅黑" panose="020B0503020204020204" pitchFamily="34" charset="-122"/>
              <a:cs typeface="Corbel"/>
              <a:sym typeface="Corbel"/>
            </a:endParaRPr>
          </a:p>
          <a:p>
            <a:pPr lvl="0" algn="just">
              <a:lnSpc>
                <a:spcPct val="150000"/>
              </a:lnSpc>
            </a:pP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数据手套能够将人手的姿态准确实时地传递给虚拟环境，并能够把与虚拟物体交互的信息反馈给操作者。</a:t>
            </a:r>
            <a:r>
              <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rPr>
              <a:t>MASTERY</a:t>
            </a: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数据手套能够包括且不限于解决现有影视动漫的动作捕捉对人手捕捉的欠缺；解决虚拟现实环境下人机交互技术难题，对虚拟现实技术发展起到关键性作用；在聋人手语翻译市场，是解决手语翻译，教学，自动化手语考核检验的关键工具。</a:t>
            </a:r>
            <a:endPar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endParaRPr>
          </a:p>
          <a:p>
            <a:pPr lvl="0" algn="just"/>
            <a:endParaRPr lang="en-US" altLang="zh-CN" sz="600" b="1" dirty="0">
              <a:solidFill>
                <a:srgbClr val="FFFFFF"/>
              </a:solidFill>
              <a:latin typeface="微软雅黑" panose="020B0503020204020204" pitchFamily="34" charset="-122"/>
              <a:ea typeface="微软雅黑" panose="020B0503020204020204" pitchFamily="34" charset="-122"/>
              <a:cs typeface="Corbel"/>
              <a:sym typeface="Corbel"/>
            </a:endParaRPr>
          </a:p>
          <a:p>
            <a:pPr lvl="0" algn="just">
              <a:lnSpc>
                <a:spcPct val="150000"/>
              </a:lnSpc>
            </a:pP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技术参数方面，</a:t>
            </a:r>
            <a:r>
              <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rPr>
              <a:t>MASTERY</a:t>
            </a: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数据手套为每只手提供超过</a:t>
            </a:r>
            <a:r>
              <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rPr>
              <a:t>28</a:t>
            </a: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个空间自由度的动作捕捉能力，超过了世界任何公开已知的方案效果；可深度集成</a:t>
            </a:r>
            <a:r>
              <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rPr>
              <a:t>Lighthouse</a:t>
            </a:r>
            <a:r>
              <a:rPr lang="zh-CN" altLang="en-US" sz="1200" b="1" dirty="0">
                <a:solidFill>
                  <a:srgbClr val="FFFFFF"/>
                </a:solidFill>
                <a:latin typeface="微软雅黑" panose="020B0503020204020204" pitchFamily="34" charset="-122"/>
                <a:ea typeface="微软雅黑" panose="020B0503020204020204" pitchFamily="34" charset="-122"/>
                <a:cs typeface="Corbel"/>
                <a:sym typeface="Corbel"/>
              </a:rPr>
              <a:t>空间定位技术，进而拥有亚毫米级别空间定位性能；同时能够为每个指尖及手心手背等关键位置添加振动电机阵列，用以提供可编程的处决反馈。</a:t>
            </a:r>
            <a:endParaRPr lang="en-US" altLang="zh-CN" sz="1200" b="1" dirty="0">
              <a:solidFill>
                <a:srgbClr val="FFFFFF"/>
              </a:solidFill>
              <a:latin typeface="微软雅黑" panose="020B0503020204020204" pitchFamily="34" charset="-122"/>
              <a:ea typeface="微软雅黑" panose="020B0503020204020204" pitchFamily="34" charset="-122"/>
              <a:cs typeface="Corbel"/>
              <a:sym typeface="Corbel"/>
            </a:endParaRPr>
          </a:p>
        </p:txBody>
      </p:sp>
      <p:sp>
        <p:nvSpPr>
          <p:cNvPr id="6" name="Shape 244"/>
          <p:cNvSpPr/>
          <p:nvPr/>
        </p:nvSpPr>
        <p:spPr>
          <a:xfrm>
            <a:off x="582774" y="489882"/>
            <a:ext cx="4580400" cy="398700"/>
          </a:xfrm>
          <a:prstGeom prst="rect">
            <a:avLst/>
          </a:prstGeom>
          <a:noFill/>
          <a:ln>
            <a:noFill/>
          </a:ln>
        </p:spPr>
        <p:txBody>
          <a:bodyPr spcFirstLastPara="1" wrap="square" lIns="91425" tIns="45700" rIns="91425" bIns="45700" anchor="t" anchorCtr="0">
            <a:noAutofit/>
          </a:bodyPr>
          <a:lstStyle/>
          <a:p>
            <a:r>
              <a:rPr lang="zh-CN" altLang="en-US" sz="2000" b="1" dirty="0">
                <a:solidFill>
                  <a:schemeClr val="bg1"/>
                </a:solidFill>
                <a:latin typeface="微软雅黑" pitchFamily="34" charset="-122"/>
                <a:ea typeface="微软雅黑" pitchFamily="34" charset="-122"/>
              </a:rPr>
              <a:t>简介</a:t>
            </a:r>
            <a:endParaRPr dirty="0"/>
          </a:p>
        </p:txBody>
      </p:sp>
    </p:spTree>
    <p:extLst>
      <p:ext uri="{BB962C8B-B14F-4D97-AF65-F5344CB8AC3E}">
        <p14:creationId xmlns:p14="http://schemas.microsoft.com/office/powerpoint/2010/main" val="1642650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5"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已投入资金</a:t>
            </a:r>
            <a:endParaRPr sz="20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662375" y="2032469"/>
            <a:ext cx="1726700" cy="461665"/>
          </a:xfrm>
          <a:prstGeom prst="rect">
            <a:avLst/>
          </a:prstGeom>
          <a:noFill/>
          <a:ln w="12700">
            <a:solidFill>
              <a:schemeClr val="bg1">
                <a:lumMod val="65000"/>
              </a:schemeClr>
            </a:solidFill>
          </a:ln>
        </p:spPr>
        <p:txBody>
          <a:bodyPr wrap="square" rtlCol="0">
            <a:spAutoFit/>
          </a:bodyPr>
          <a:lstStyle/>
          <a:p>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2016</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年项目启动至今</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资金花费</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548250299"/>
              </p:ext>
            </p:extLst>
          </p:nvPr>
        </p:nvGraphicFramePr>
        <p:xfrm>
          <a:off x="2613501" y="1583550"/>
          <a:ext cx="5900306" cy="1822871"/>
        </p:xfrm>
        <a:graphic>
          <a:graphicData uri="http://schemas.openxmlformats.org/drawingml/2006/table">
            <a:tbl>
              <a:tblPr>
                <a:tableStyleId>{9F324B4B-896D-416E-89DB-97A71C236C5E}</a:tableStyleId>
              </a:tblPr>
              <a:tblGrid>
                <a:gridCol w="1059230">
                  <a:extLst>
                    <a:ext uri="{9D8B030D-6E8A-4147-A177-3AD203B41FA5}">
                      <a16:colId xmlns:a16="http://schemas.microsoft.com/office/drawing/2014/main" val="20000"/>
                    </a:ext>
                  </a:extLst>
                </a:gridCol>
                <a:gridCol w="1435845">
                  <a:extLst>
                    <a:ext uri="{9D8B030D-6E8A-4147-A177-3AD203B41FA5}">
                      <a16:colId xmlns:a16="http://schemas.microsoft.com/office/drawing/2014/main" val="20001"/>
                    </a:ext>
                  </a:extLst>
                </a:gridCol>
                <a:gridCol w="1373077">
                  <a:extLst>
                    <a:ext uri="{9D8B030D-6E8A-4147-A177-3AD203B41FA5}">
                      <a16:colId xmlns:a16="http://schemas.microsoft.com/office/drawing/2014/main" val="20002"/>
                    </a:ext>
                  </a:extLst>
                </a:gridCol>
                <a:gridCol w="2032154">
                  <a:extLst>
                    <a:ext uri="{9D8B030D-6E8A-4147-A177-3AD203B41FA5}">
                      <a16:colId xmlns:a16="http://schemas.microsoft.com/office/drawing/2014/main" val="20003"/>
                    </a:ext>
                  </a:extLst>
                </a:gridCol>
              </a:tblGrid>
              <a:tr h="225614">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支出项目</a:t>
                      </a:r>
                      <a:endParaRPr lang="zh-CN" altLang="en-US" sz="1200" b="0"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支出细则 </a:t>
                      </a:r>
                      <a:endParaRPr lang="zh-CN" altLang="en-US" sz="1200" b="0"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支出（万元）</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备注</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extLst>
                  <a:ext uri="{0D108BD9-81ED-4DB2-BD59-A6C34878D82A}">
                    <a16:rowId xmlns:a16="http://schemas.microsoft.com/office/drawing/2014/main" val="10000"/>
                  </a:ext>
                </a:extLst>
              </a:tr>
              <a:tr h="142171">
                <a:tc rowSpan="7">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产品完善</a:t>
                      </a:r>
                    </a:p>
                  </a:txBody>
                  <a:tcPr marL="7908" marR="7908" marT="79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工业设计外包</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9</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初步外观、结构设计外包花费</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2171">
                <a:tc vMerge="1">
                  <a:txBody>
                    <a:bodyPr/>
                    <a:lstStyle/>
                    <a:p>
                      <a:endParaRPr lang="zh-CN" altLang="en-US"/>
                    </a:p>
                  </a:txBody>
                  <a:tcPr/>
                </a:tc>
                <a:tc>
                  <a:txBody>
                    <a:bodyPr/>
                    <a:lstStyle/>
                    <a:p>
                      <a:pPr algn="l" fontAlgn="ctr"/>
                      <a:r>
                        <a:rPr lang="zh-CN" altLang="en-US" sz="800" b="0" i="0" u="none" strike="noStrike" cap="none" dirty="0">
                          <a:solidFill>
                            <a:schemeClr val="tx1">
                              <a:lumMod val="65000"/>
                              <a:lumOff val="35000"/>
                            </a:schemeClr>
                          </a:solidFill>
                          <a:effectLst/>
                          <a:latin typeface="微软雅黑" panose="020B0503020204020204" pitchFamily="34" charset="-122"/>
                          <a:ea typeface="微软雅黑" panose="020B0503020204020204" pitchFamily="34" charset="-122"/>
                          <a:cs typeface="Arial"/>
                          <a:sym typeface="Arial"/>
                        </a:rPr>
                        <a:t>    工业设计测试打样</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3</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初步结构进行了多轮打样及测试</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必要办公设备及工具</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80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    如</a:t>
                      </a:r>
                      <a:r>
                        <a:rPr lang="en-US" altLang="zh-CN" sz="80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PC</a:t>
                      </a:r>
                      <a:r>
                        <a:rPr lang="zh-CN" altLang="en-US" sz="80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、焊台、热风枪、逻辑分析仪等</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2171">
                <a:tc vMerge="1">
                  <a:txBody>
                    <a:bodyPr/>
                    <a:lstStyle/>
                    <a:p>
                      <a:endParaRPr lang="zh-CN" altLang="en-US"/>
                    </a:p>
                  </a:txBody>
                  <a:tcPr/>
                </a:tc>
                <a:tc>
                  <a:txBody>
                    <a:bodyPr/>
                    <a:lstStyle/>
                    <a:p>
                      <a:pPr algn="l" fontAlgn="ctr"/>
                      <a:r>
                        <a:rPr lang="en-US" altLang="zh-CN" sz="800" b="0" i="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开发套件</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各类模块的开发套件及资料等</a:t>
                      </a:r>
                    </a:p>
                  </a:txBody>
                  <a:tcPr marL="7908" marR="7908" marT="7908"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142171">
                <a:tc vMerge="1">
                  <a:txBody>
                    <a:bodyPr/>
                    <a:lstStyle/>
                    <a:p>
                      <a:endParaRPr lang="zh-CN" altLang="en-US"/>
                    </a:p>
                  </a:txBody>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物料花费</a:t>
                      </a: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1.2</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包括电子元器件及各种相关物料花费</a:t>
                      </a:r>
                    </a:p>
                  </a:txBody>
                  <a:tcPr marL="7908" marR="7908" marT="7908" marB="0" anchor="b">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42171">
                <a:tc vMerge="1">
                  <a:txBody>
                    <a:bodyPr/>
                    <a:lstStyle/>
                    <a:p>
                      <a:endParaRPr lang="zh-CN" altLang="en-US"/>
                    </a:p>
                  </a:txBody>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电路设计生产及优化</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包括共计</a:t>
                      </a:r>
                      <a:r>
                        <a:rPr lang="en-US" altLang="zh-CN"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9</a:t>
                      </a: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个大版本的</a:t>
                      </a:r>
                      <a:r>
                        <a:rPr lang="en-US" altLang="zh-CN"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PCB</a:t>
                      </a: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迭代</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142171">
                <a:tc vMerge="1">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L="7908" marR="7908" marT="79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
                          <a:srgbClr val="000000"/>
                        </a:buClr>
                        <a:buSzTx/>
                        <a:buFont typeface="Arial"/>
                        <a:buNone/>
                        <a:tabLst/>
                        <a:defRPr/>
                      </a:pP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电路器件焊接</a:t>
                      </a: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0.8</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142171">
                <a:tc rowSpan="3">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其他</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专利申请及代理</a:t>
                      </a: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包含专业代理公司撰写费用</a:t>
                      </a: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142171">
                <a:tc vMerge="1">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食宿费用</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25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r>
                        <a:rPr lang="en-US" altLang="zh-CN"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3</a:t>
                      </a: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人*年（北京）</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差旅</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2</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75547">
                <a:tc>
                  <a:txBody>
                    <a:bodyPr/>
                    <a:lstStyle/>
                    <a:p>
                      <a:pPr algn="ctr" fontAlgn="ctr"/>
                      <a:r>
                        <a:rPr lang="zh-CN" altLang="en-US" sz="1000" b="0" u="none" strike="noStrike" dirty="0">
                          <a:solidFill>
                            <a:schemeClr val="bg1">
                              <a:lumMod val="50000"/>
                            </a:schemeClr>
                          </a:solidFill>
                          <a:effectLst/>
                          <a:latin typeface="微软雅黑" panose="020B0503020204020204" pitchFamily="34" charset="-122"/>
                          <a:ea typeface="微软雅黑" panose="020B0503020204020204" pitchFamily="34" charset="-122"/>
                        </a:rPr>
                        <a:t>总计支出</a:t>
                      </a:r>
                      <a:endParaRPr lang="zh-CN" altLang="en-US" sz="1000" b="0" i="0"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51.5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t"/>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1"/>
                  </a:ext>
                </a:extLst>
              </a:tr>
            </a:tbl>
          </a:graphicData>
        </a:graphic>
      </p:graphicFrame>
      <p:grpSp>
        <p:nvGrpSpPr>
          <p:cNvPr id="3" name="Group 2"/>
          <p:cNvGrpSpPr/>
          <p:nvPr/>
        </p:nvGrpSpPr>
        <p:grpSpPr>
          <a:xfrm>
            <a:off x="217725" y="241225"/>
            <a:ext cx="7321650" cy="325625"/>
            <a:chOff x="217725" y="241225"/>
            <a:chExt cx="7321650" cy="325625"/>
          </a:xfrm>
        </p:grpSpPr>
        <p:grpSp>
          <p:nvGrpSpPr>
            <p:cNvPr id="2" name="Group 1"/>
            <p:cNvGrpSpPr/>
            <p:nvPr/>
          </p:nvGrpSpPr>
          <p:grpSpPr>
            <a:xfrm>
              <a:off x="217725" y="241225"/>
              <a:ext cx="6799500" cy="325625"/>
              <a:chOff x="217725" y="241225"/>
              <a:chExt cx="6799500" cy="325625"/>
            </a:xfrm>
          </p:grpSpPr>
          <p:grpSp>
            <p:nvGrpSpPr>
              <p:cNvPr id="17" name="Group 16"/>
              <p:cNvGrpSpPr/>
              <p:nvPr/>
            </p:nvGrpSpPr>
            <p:grpSpPr>
              <a:xfrm>
                <a:off x="217725" y="244700"/>
                <a:ext cx="6276300" cy="322150"/>
                <a:chOff x="217725" y="244700"/>
                <a:chExt cx="6276300" cy="322150"/>
              </a:xfrm>
            </p:grpSpPr>
            <p:grpSp>
              <p:nvGrpSpPr>
                <p:cNvPr id="19" name="Group 18"/>
                <p:cNvGrpSpPr/>
                <p:nvPr/>
              </p:nvGrpSpPr>
              <p:grpSpPr>
                <a:xfrm>
                  <a:off x="217725" y="244700"/>
                  <a:ext cx="6276300" cy="322150"/>
                  <a:chOff x="217725" y="244700"/>
                  <a:chExt cx="6276300" cy="322150"/>
                </a:xfrm>
              </p:grpSpPr>
              <p:grpSp>
                <p:nvGrpSpPr>
                  <p:cNvPr id="22" name="Shape 554"/>
                  <p:cNvGrpSpPr/>
                  <p:nvPr/>
                </p:nvGrpSpPr>
                <p:grpSpPr>
                  <a:xfrm>
                    <a:off x="217725" y="244700"/>
                    <a:ext cx="6276300" cy="322150"/>
                    <a:chOff x="369925" y="6336350"/>
                    <a:chExt cx="6276300" cy="322150"/>
                  </a:xfrm>
                </p:grpSpPr>
                <p:sp>
                  <p:nvSpPr>
                    <p:cNvPr id="36" name="Shape 555"/>
                    <p:cNvSpPr/>
                    <p:nvPr/>
                  </p:nvSpPr>
                  <p:spPr>
                    <a:xfrm>
                      <a:off x="40323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8</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财务及计划</a:t>
                      </a:r>
                      <a:endParaRPr sz="1300" b="1" i="0" u="none" strike="noStrike" cap="none" dirty="0">
                        <a:solidFill>
                          <a:srgbClr val="FFFFFF"/>
                        </a:solidFill>
                        <a:latin typeface="微软雅黑" pitchFamily="34" charset="-122"/>
                        <a:ea typeface="微软雅黑" pitchFamily="34" charset="-122"/>
                      </a:endParaRPr>
                    </a:p>
                  </p:txBody>
                </p:sp>
                <p:sp>
                  <p:nvSpPr>
                    <p:cNvPr id="37"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0"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0"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3354825" y="24525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3"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1"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088024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5"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未来两年财务计划</a:t>
            </a:r>
            <a:endParaRPr sz="20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662375" y="2032469"/>
            <a:ext cx="1726700" cy="646331"/>
          </a:xfrm>
          <a:prstGeom prst="rect">
            <a:avLst/>
          </a:prstGeom>
          <a:noFill/>
          <a:ln w="12700">
            <a:solidFill>
              <a:schemeClr val="bg1">
                <a:lumMod val="65000"/>
              </a:schemeClr>
            </a:solidFill>
          </a:ln>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初期工作主要为公司组织，产品完善，量产基础以及商业推广</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334591785"/>
              </p:ext>
            </p:extLst>
          </p:nvPr>
        </p:nvGraphicFramePr>
        <p:xfrm>
          <a:off x="2613501" y="1583550"/>
          <a:ext cx="5900306" cy="2383286"/>
        </p:xfrm>
        <a:graphic>
          <a:graphicData uri="http://schemas.openxmlformats.org/drawingml/2006/table">
            <a:tbl>
              <a:tblPr>
                <a:tableStyleId>{9F324B4B-896D-416E-89DB-97A71C236C5E}</a:tableStyleId>
              </a:tblPr>
              <a:tblGrid>
                <a:gridCol w="1059230">
                  <a:extLst>
                    <a:ext uri="{9D8B030D-6E8A-4147-A177-3AD203B41FA5}">
                      <a16:colId xmlns:a16="http://schemas.microsoft.com/office/drawing/2014/main" val="20000"/>
                    </a:ext>
                  </a:extLst>
                </a:gridCol>
                <a:gridCol w="1435845">
                  <a:extLst>
                    <a:ext uri="{9D8B030D-6E8A-4147-A177-3AD203B41FA5}">
                      <a16:colId xmlns:a16="http://schemas.microsoft.com/office/drawing/2014/main" val="20001"/>
                    </a:ext>
                  </a:extLst>
                </a:gridCol>
                <a:gridCol w="1373077">
                  <a:extLst>
                    <a:ext uri="{9D8B030D-6E8A-4147-A177-3AD203B41FA5}">
                      <a16:colId xmlns:a16="http://schemas.microsoft.com/office/drawing/2014/main" val="20002"/>
                    </a:ext>
                  </a:extLst>
                </a:gridCol>
                <a:gridCol w="2032154">
                  <a:extLst>
                    <a:ext uri="{9D8B030D-6E8A-4147-A177-3AD203B41FA5}">
                      <a16:colId xmlns:a16="http://schemas.microsoft.com/office/drawing/2014/main" val="20003"/>
                    </a:ext>
                  </a:extLst>
                </a:gridCol>
              </a:tblGrid>
              <a:tr h="225614">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支出项目</a:t>
                      </a:r>
                      <a:endParaRPr lang="zh-CN" altLang="en-US" sz="1200" b="0"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支出细则 </a:t>
                      </a:r>
                      <a:endParaRPr lang="zh-CN" altLang="en-US" sz="1200" b="0"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支出（万元）</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备注</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rgbClr val="3586CB"/>
                    </a:solidFill>
                  </a:tcPr>
                </a:tc>
                <a:extLst>
                  <a:ext uri="{0D108BD9-81ED-4DB2-BD59-A6C34878D82A}">
                    <a16:rowId xmlns:a16="http://schemas.microsoft.com/office/drawing/2014/main" val="10000"/>
                  </a:ext>
                </a:extLst>
              </a:tr>
              <a:tr h="142171">
                <a:tc rowSpan="4">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产品完善</a:t>
                      </a:r>
                    </a:p>
                  </a:txBody>
                  <a:tcPr marL="7908" marR="7908" marT="7908"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工业设计</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外观、结构设计</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电子电路设计优化</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成品测试后问题改进</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2"/>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器件优化选型迭代</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zh-CN" altLang="en-US" sz="800" u="none" strike="noStrike" baseline="0" dirty="0">
                          <a:solidFill>
                            <a:schemeClr val="tx1">
                              <a:lumMod val="65000"/>
                              <a:lumOff val="35000"/>
                            </a:schemeClr>
                          </a:solidFill>
                          <a:effectLst/>
                          <a:latin typeface="微软雅黑" panose="020B0503020204020204" pitchFamily="34" charset="-122"/>
                          <a:ea typeface="微软雅黑" panose="020B0503020204020204" pitchFamily="34" charset="-122"/>
                        </a:rPr>
                        <a:t>    </a:t>
                      </a: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器件优化为产品级</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42171">
                <a:tc vMerge="1">
                  <a:txBody>
                    <a:bodyPr/>
                    <a:lstStyle/>
                    <a:p>
                      <a:endParaRPr lang="zh-CN" altLang="en-US"/>
                    </a:p>
                  </a:txBody>
                  <a:tcPr/>
                </a:tc>
                <a:tc>
                  <a:txBody>
                    <a:bodyPr/>
                    <a:lstStyle/>
                    <a:p>
                      <a:pPr algn="l" fontAlgn="ctr"/>
                      <a:r>
                        <a:rPr lang="zh-CN" altLang="en-US" sz="800" b="0" i="0" u="none" strike="noStrike" cap="none" dirty="0">
                          <a:solidFill>
                            <a:schemeClr val="tx1">
                              <a:lumMod val="65000"/>
                              <a:lumOff val="35000"/>
                            </a:schemeClr>
                          </a:solidFill>
                          <a:effectLst/>
                          <a:latin typeface="微软雅黑" panose="020B0503020204020204" pitchFamily="34" charset="-122"/>
                          <a:ea typeface="微软雅黑" panose="020B0503020204020204" pitchFamily="34" charset="-122"/>
                          <a:cs typeface="Arial"/>
                          <a:sym typeface="Arial"/>
                        </a:rPr>
                        <a:t>    成品测试优化</a:t>
                      </a:r>
                    </a:p>
                  </a:txBody>
                  <a:tcPr marL="7908" marR="7908" marT="7908" marB="0"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测试后进行问题改进，产品迭代</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142171">
                <a:tc rowSpan="4">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公司运营</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人力成本</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100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办公耗材，网页等</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差旅</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15</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办公场所</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30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142171">
                <a:tc rowSpan="4">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商业推广</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制作体验推广服务</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基于手套的</a:t>
                      </a:r>
                      <a:r>
                        <a:rPr lang="en-US" altLang="zh-CN"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VR</a:t>
                      </a: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体验等</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大型展会</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30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针对目标群体进行多种线下推广</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33902">
                <a:tc vMerge="1">
                  <a:txBody>
                    <a:bodyPr/>
                    <a:lstStyle/>
                    <a:p>
                      <a:endParaRPr 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合作研发项目投入</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合作开发</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网络推广</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10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b"/>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竞价排名，网页，公众号，新闻</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142171">
                <a:tc rowSpan="2">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生产制造</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物料供应</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rowSpan="2">
                  <a:txBody>
                    <a:bodyPr/>
                    <a:lstStyle/>
                    <a:p>
                      <a:pPr algn="l" fontAlgn="t"/>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供应链，生产加工</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6350" cap="flat" cmpd="sng" algn="ctr">
                      <a:solidFill>
                        <a:schemeClr val="bg1">
                          <a:lumMod val="85000"/>
                        </a:schemeClr>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42171">
                <a:tc vMerge="1">
                  <a:txBody>
                    <a:bodyPr/>
                    <a:lstStyle/>
                    <a:p>
                      <a:endParaRPr lang="zh-CN" altLang="en-US"/>
                    </a:p>
                  </a:txBody>
                  <a:tcPr/>
                </a:tc>
                <a:tc>
                  <a:txBody>
                    <a:bodyPr/>
                    <a:lstStyle/>
                    <a:p>
                      <a:pPr algn="l"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代加工</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30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vMerge="1">
                  <a:txBody>
                    <a:bodyPr/>
                    <a:lstStyle/>
                    <a:p>
                      <a:endParaRPr lang="zh-CN" altLang="en-US"/>
                    </a:p>
                  </a:txBody>
                  <a:tcPr/>
                </a:tc>
                <a:extLst>
                  <a:ext uri="{0D108BD9-81ED-4DB2-BD59-A6C34878D82A}">
                    <a16:rowId xmlns:a16="http://schemas.microsoft.com/office/drawing/2014/main" val="10014"/>
                  </a:ext>
                </a:extLst>
              </a:tr>
              <a:tr h="175547">
                <a:tc>
                  <a:txBody>
                    <a:bodyPr/>
                    <a:lstStyle/>
                    <a:p>
                      <a:pPr algn="ctr" fontAlgn="ctr"/>
                      <a:r>
                        <a:rPr lang="zh-CN" altLang="en-US" sz="1000" b="0" u="none" strike="noStrike" dirty="0">
                          <a:solidFill>
                            <a:schemeClr val="bg1">
                              <a:lumMod val="50000"/>
                            </a:schemeClr>
                          </a:solidFill>
                          <a:effectLst/>
                          <a:latin typeface="微软雅黑" panose="020B0503020204020204" pitchFamily="34" charset="-122"/>
                          <a:ea typeface="微软雅黑" panose="020B0503020204020204" pitchFamily="34" charset="-122"/>
                        </a:rPr>
                        <a:t>总计</a:t>
                      </a:r>
                      <a:endParaRPr lang="zh-CN" altLang="en-US" sz="1000" b="0" i="0"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zh-CN"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430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t"/>
                      <a:r>
                        <a:rPr lang="zh-CN" altLang="en-US" sz="80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rPr>
                        <a:t>　</a:t>
                      </a:r>
                      <a:endParaRPr lang="zh-CN" altLang="en-US" sz="800" b="0" i="0" u="none" strike="noStrike" dirty="0">
                        <a:solidFill>
                          <a:schemeClr val="tx1">
                            <a:lumMod val="65000"/>
                            <a:lumOff val="35000"/>
                          </a:schemeClr>
                        </a:solidFill>
                        <a:effectLst/>
                        <a:latin typeface="微软雅黑" panose="020B0503020204020204" pitchFamily="34" charset="-122"/>
                        <a:ea typeface="微软雅黑" panose="020B0503020204020204" pitchFamily="34" charset="-122"/>
                      </a:endParaRPr>
                    </a:p>
                  </a:txBody>
                  <a:tcPr marL="7908" marR="7908" marT="7908" marB="0">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15"/>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846286981"/>
              </p:ext>
            </p:extLst>
          </p:nvPr>
        </p:nvGraphicFramePr>
        <p:xfrm>
          <a:off x="2613501" y="4117463"/>
          <a:ext cx="5900306" cy="769680"/>
        </p:xfrm>
        <a:graphic>
          <a:graphicData uri="http://schemas.openxmlformats.org/drawingml/2006/table">
            <a:tbl>
              <a:tblPr>
                <a:tableStyleId>{9F324B4B-896D-416E-89DB-97A71C236C5E}</a:tableStyleId>
              </a:tblPr>
              <a:tblGrid>
                <a:gridCol w="1059229">
                  <a:extLst>
                    <a:ext uri="{9D8B030D-6E8A-4147-A177-3AD203B41FA5}">
                      <a16:colId xmlns:a16="http://schemas.microsoft.com/office/drawing/2014/main" val="20000"/>
                    </a:ext>
                  </a:extLst>
                </a:gridCol>
                <a:gridCol w="1435846">
                  <a:extLst>
                    <a:ext uri="{9D8B030D-6E8A-4147-A177-3AD203B41FA5}">
                      <a16:colId xmlns:a16="http://schemas.microsoft.com/office/drawing/2014/main" val="20001"/>
                    </a:ext>
                  </a:extLst>
                </a:gridCol>
                <a:gridCol w="1373077">
                  <a:extLst>
                    <a:ext uri="{9D8B030D-6E8A-4147-A177-3AD203B41FA5}">
                      <a16:colId xmlns:a16="http://schemas.microsoft.com/office/drawing/2014/main" val="20002"/>
                    </a:ext>
                  </a:extLst>
                </a:gridCol>
                <a:gridCol w="2032154">
                  <a:extLst>
                    <a:ext uri="{9D8B030D-6E8A-4147-A177-3AD203B41FA5}">
                      <a16:colId xmlns:a16="http://schemas.microsoft.com/office/drawing/2014/main" val="20003"/>
                    </a:ext>
                  </a:extLst>
                </a:gridCol>
              </a:tblGrid>
              <a:tr h="230904">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收入项目</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收入细则</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收入（万元）</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3586CB"/>
                    </a:solidFill>
                  </a:tcPr>
                </a:tc>
                <a:tc>
                  <a:txBody>
                    <a:bodyPr/>
                    <a:lstStyle/>
                    <a:p>
                      <a:pPr algn="ctr" fontAlgn="ctr"/>
                      <a:r>
                        <a:rPr lang="zh-CN" altLang="en-US" sz="1200" u="none" strike="noStrike" dirty="0">
                          <a:solidFill>
                            <a:schemeClr val="bg1"/>
                          </a:solidFill>
                          <a:effectLst/>
                          <a:latin typeface="微软雅黑" panose="020B0503020204020204" pitchFamily="34" charset="-122"/>
                          <a:ea typeface="微软雅黑" panose="020B0503020204020204" pitchFamily="34" charset="-122"/>
                        </a:rPr>
                        <a:t>备注</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7908" marR="7908" marT="7908" marB="0" anchor="ctr">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1905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3586CB"/>
                    </a:solidFill>
                  </a:tcPr>
                </a:tc>
                <a:extLst>
                  <a:ext uri="{0D108BD9-81ED-4DB2-BD59-A6C34878D82A}">
                    <a16:rowId xmlns:a16="http://schemas.microsoft.com/office/drawing/2014/main" val="10000"/>
                  </a:ext>
                </a:extLst>
              </a:tr>
              <a:tr h="179592">
                <a:tc>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合作项目</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zh-CN" altLang="en-US" sz="800" u="none" strike="noStrike" dirty="0">
                          <a:effectLst/>
                          <a:latin typeface="微软雅黑" panose="020B0503020204020204" pitchFamily="34" charset="-122"/>
                          <a:ea typeface="微软雅黑" panose="020B0503020204020204" pitchFamily="34" charset="-122"/>
                        </a:rPr>
                        <a:t>合作项目</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250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79592">
                <a:tc>
                  <a:txBody>
                    <a:bodyPr/>
                    <a:lstStyle/>
                    <a:p>
                      <a:pPr algn="ctr" fontAlgn="ctr">
                        <a:defRPr sz="1000" b="0" i="0" u="none" strike="noStrike" kern="1200" cap="none" spc="0" normalizeH="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0" i="0" u="none" strike="noStrike" kern="1200" cap="none" spc="0" normalizeH="0" baseline="0" dirty="0">
                          <a:solidFill>
                            <a:schemeClr val="tx1">
                              <a:lumMod val="65000"/>
                              <a:lumOff val="35000"/>
                            </a:schemeClr>
                          </a:solidFill>
                          <a:latin typeface="微软雅黑" panose="020B0503020204020204" pitchFamily="34" charset="-122"/>
                          <a:ea typeface="微软雅黑" panose="020B0503020204020204" pitchFamily="34" charset="-122"/>
                          <a:cs typeface="+mn-cs"/>
                        </a:rPr>
                        <a:t>硬件方案</a:t>
                      </a:r>
                    </a:p>
                  </a:txBody>
                  <a:tcPr marL="7908" marR="7908" marT="7908"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提供</a:t>
                      </a: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B2B</a:t>
                      </a:r>
                      <a:r>
                        <a:rPr lang="zh-CN" altLang="en-US" sz="800" b="0" i="0" u="none" strike="noStrike" dirty="0">
                          <a:solidFill>
                            <a:srgbClr val="000000"/>
                          </a:solidFill>
                          <a:effectLst/>
                          <a:latin typeface="微软雅黑" panose="020B0503020204020204" pitchFamily="34" charset="-122"/>
                          <a:ea typeface="微软雅黑" panose="020B0503020204020204" pitchFamily="34" charset="-122"/>
                        </a:rPr>
                        <a:t>硬件方案</a:t>
                      </a:r>
                    </a:p>
                  </a:txBody>
                  <a:tcPr marL="7908" marR="7908" marT="7908" marB="0" anchor="ctr">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350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l" fontAlgn="b"/>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79592">
                <a:tc>
                  <a:txBody>
                    <a:bodyPr/>
                    <a:lstStyle/>
                    <a:p>
                      <a:pPr algn="ctr" fontAlgn="b"/>
                      <a:r>
                        <a:rPr lang="zh-CN" altLang="en-US" sz="1000" b="0" u="none" strike="noStrike" dirty="0">
                          <a:solidFill>
                            <a:schemeClr val="bg1">
                              <a:lumMod val="50000"/>
                            </a:schemeClr>
                          </a:solidFill>
                          <a:effectLst/>
                          <a:latin typeface="微软雅黑" panose="020B0503020204020204" pitchFamily="34" charset="-122"/>
                          <a:ea typeface="微软雅黑" panose="020B0503020204020204" pitchFamily="34" charset="-122"/>
                        </a:rPr>
                        <a:t>总计收入</a:t>
                      </a:r>
                      <a:endParaRPr lang="zh-CN" altLang="en-US" sz="1000" b="0" i="0" u="none" strike="noStrike" dirty="0">
                        <a:solidFill>
                          <a:schemeClr val="bg1">
                            <a:lumMod val="50000"/>
                          </a:schemeClr>
                        </a:solidFill>
                        <a:effectLst/>
                        <a:latin typeface="微软雅黑" panose="020B0503020204020204" pitchFamily="34" charset="-122"/>
                        <a:ea typeface="微软雅黑" panose="020B0503020204020204" pitchFamily="34" charset="-122"/>
                      </a:endParaRPr>
                    </a:p>
                  </a:txBody>
                  <a:tcPr marL="7908" marR="7908" marT="7908"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zh-CN" altLang="en-US" sz="800" u="none" strike="noStrike" dirty="0">
                          <a:effectLst/>
                          <a:latin typeface="微软雅黑" panose="020B0503020204020204" pitchFamily="34" charset="-122"/>
                          <a:ea typeface="微软雅黑" panose="020B0503020204020204" pitchFamily="34" charset="-122"/>
                        </a:rPr>
                        <a:t>　</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908" marR="7908" marT="7908" marB="0" anchor="b">
                    <a:lnL w="9525" cap="flat" cmpd="sng">
                      <a:noFill/>
                      <a:prstDash val="solid"/>
                      <a:round/>
                      <a:headEnd type="none" w="sm" len="sm"/>
                      <a:tailEnd type="none" w="sm" len="sm"/>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ctr"/>
                      <a:r>
                        <a:rPr lang="en-US" altLang="zh-CN" sz="800" b="0" i="0" u="none" strike="noStrike" dirty="0">
                          <a:solidFill>
                            <a:srgbClr val="000000"/>
                          </a:solidFill>
                          <a:effectLst/>
                          <a:latin typeface="微软雅黑" panose="020B0503020204020204" pitchFamily="34" charset="-122"/>
                          <a:ea typeface="微软雅黑" panose="020B0503020204020204" pitchFamily="34" charset="-122"/>
                        </a:rPr>
                        <a:t>600</a:t>
                      </a:r>
                    </a:p>
                  </a:txBody>
                  <a:tcPr marL="7908" marR="7908" marT="7908" marB="0"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r>
                        <a:rPr lang="zh-CN" altLang="en-US" sz="800" u="none" strike="noStrike" dirty="0">
                          <a:effectLst/>
                          <a:latin typeface="微软雅黑" panose="020B0503020204020204" pitchFamily="34" charset="-122"/>
                          <a:ea typeface="微软雅黑" panose="020B0503020204020204" pitchFamily="34" charset="-122"/>
                        </a:rPr>
                        <a:t>　</a:t>
                      </a:r>
                      <a:endParaRPr lang="zh-CN" altLang="en-US" sz="800" b="0" i="0" u="none" strike="noStrike" dirty="0">
                        <a:solidFill>
                          <a:srgbClr val="000000"/>
                        </a:solidFill>
                        <a:effectLst/>
                        <a:latin typeface="微软雅黑" panose="020B0503020204020204" pitchFamily="34" charset="-122"/>
                        <a:ea typeface="微软雅黑" panose="020B0503020204020204" pitchFamily="34" charset="-122"/>
                      </a:endParaRPr>
                    </a:p>
                  </a:txBody>
                  <a:tcPr marL="7908" marR="7908" marT="7908" marB="0" anchor="b">
                    <a:lnL w="6350" cap="flat" cmpd="sng" algn="ctr">
                      <a:solidFill>
                        <a:schemeClr val="bg1">
                          <a:lumMod val="85000"/>
                        </a:schemeClr>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bl>
          </a:graphicData>
        </a:graphic>
      </p:graphicFrame>
      <p:grpSp>
        <p:nvGrpSpPr>
          <p:cNvPr id="3" name="Group 2"/>
          <p:cNvGrpSpPr/>
          <p:nvPr/>
        </p:nvGrpSpPr>
        <p:grpSpPr>
          <a:xfrm>
            <a:off x="217725" y="241225"/>
            <a:ext cx="7321650" cy="325625"/>
            <a:chOff x="217725" y="241225"/>
            <a:chExt cx="7321650" cy="325625"/>
          </a:xfrm>
        </p:grpSpPr>
        <p:grpSp>
          <p:nvGrpSpPr>
            <p:cNvPr id="2" name="Group 1"/>
            <p:cNvGrpSpPr/>
            <p:nvPr/>
          </p:nvGrpSpPr>
          <p:grpSpPr>
            <a:xfrm>
              <a:off x="217725" y="241225"/>
              <a:ext cx="6799500" cy="325625"/>
              <a:chOff x="217725" y="241225"/>
              <a:chExt cx="6799500" cy="325625"/>
            </a:xfrm>
          </p:grpSpPr>
          <p:grpSp>
            <p:nvGrpSpPr>
              <p:cNvPr id="17" name="Group 16"/>
              <p:cNvGrpSpPr/>
              <p:nvPr/>
            </p:nvGrpSpPr>
            <p:grpSpPr>
              <a:xfrm>
                <a:off x="217725" y="244700"/>
                <a:ext cx="6276300" cy="322150"/>
                <a:chOff x="217725" y="244700"/>
                <a:chExt cx="6276300" cy="322150"/>
              </a:xfrm>
            </p:grpSpPr>
            <p:grpSp>
              <p:nvGrpSpPr>
                <p:cNvPr id="19" name="Group 18"/>
                <p:cNvGrpSpPr/>
                <p:nvPr/>
              </p:nvGrpSpPr>
              <p:grpSpPr>
                <a:xfrm>
                  <a:off x="217725" y="244700"/>
                  <a:ext cx="6276300" cy="322150"/>
                  <a:chOff x="217725" y="244700"/>
                  <a:chExt cx="6276300" cy="322150"/>
                </a:xfrm>
              </p:grpSpPr>
              <p:grpSp>
                <p:nvGrpSpPr>
                  <p:cNvPr id="22" name="Shape 554"/>
                  <p:cNvGrpSpPr/>
                  <p:nvPr/>
                </p:nvGrpSpPr>
                <p:grpSpPr>
                  <a:xfrm>
                    <a:off x="217725" y="244700"/>
                    <a:ext cx="6276300" cy="322150"/>
                    <a:chOff x="369925" y="6336350"/>
                    <a:chExt cx="6276300" cy="322150"/>
                  </a:xfrm>
                </p:grpSpPr>
                <p:sp>
                  <p:nvSpPr>
                    <p:cNvPr id="36" name="Shape 555"/>
                    <p:cNvSpPr/>
                    <p:nvPr/>
                  </p:nvSpPr>
                  <p:spPr>
                    <a:xfrm>
                      <a:off x="40323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8</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财务及计划</a:t>
                      </a:r>
                      <a:endParaRPr sz="1300" b="1" i="0" u="none" strike="noStrike" cap="none" dirty="0">
                        <a:solidFill>
                          <a:srgbClr val="FFFFFF"/>
                        </a:solidFill>
                        <a:latin typeface="微软雅黑" pitchFamily="34" charset="-122"/>
                        <a:ea typeface="微软雅黑" pitchFamily="34" charset="-122"/>
                      </a:endParaRPr>
                    </a:p>
                  </p:txBody>
                </p:sp>
                <p:sp>
                  <p:nvSpPr>
                    <p:cNvPr id="37"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0"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0"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3354825" y="24525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3"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1"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3917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5"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融资目标</a:t>
            </a:r>
            <a:endParaRPr sz="2000" b="1" dirty="0">
              <a:latin typeface="微软雅黑" panose="020B0503020204020204" pitchFamily="34" charset="-122"/>
              <a:ea typeface="微软雅黑" panose="020B0503020204020204" pitchFamily="34" charset="-122"/>
            </a:endParaRPr>
          </a:p>
        </p:txBody>
      </p:sp>
      <p:graphicFrame>
        <p:nvGraphicFramePr>
          <p:cNvPr id="3" name="Chart 2"/>
          <p:cNvGraphicFramePr/>
          <p:nvPr>
            <p:extLst>
              <p:ext uri="{D42A27DB-BD31-4B8C-83A1-F6EECF244321}">
                <p14:modId xmlns:p14="http://schemas.microsoft.com/office/powerpoint/2010/main" val="4069811144"/>
              </p:ext>
            </p:extLst>
          </p:nvPr>
        </p:nvGraphicFramePr>
        <p:xfrm>
          <a:off x="2644141" y="1508760"/>
          <a:ext cx="5935980" cy="2747127"/>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662375" y="2032469"/>
            <a:ext cx="1726700" cy="1384995"/>
          </a:xfrm>
          <a:prstGeom prst="rect">
            <a:avLst/>
          </a:prstGeom>
          <a:noFill/>
          <a:ln w="12700">
            <a:solidFill>
              <a:schemeClr val="bg1">
                <a:lumMod val="65000"/>
              </a:schemeClr>
            </a:solidFill>
          </a:ln>
        </p:spPr>
        <p:txBody>
          <a:bodyPr wrap="square" rtlCol="0">
            <a:spAutoFit/>
          </a:bodyPr>
          <a:lstStyle/>
          <a:p>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后期产品推广，新产品新技术研发，</a:t>
            </a: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rPr>
              <a:t>B2B</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商务推广以及公司扩展。此阶段公司估值提高，主要进行平台打造。融资作为平台打造以及业务扩展的主要支持</a:t>
            </a:r>
            <a:endParaRPr lang="en-US"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4" name="Group 3"/>
          <p:cNvGrpSpPr/>
          <p:nvPr/>
        </p:nvGrpSpPr>
        <p:grpSpPr>
          <a:xfrm>
            <a:off x="217725" y="241225"/>
            <a:ext cx="7321650" cy="325625"/>
            <a:chOff x="217725" y="241225"/>
            <a:chExt cx="7321650" cy="325625"/>
          </a:xfrm>
        </p:grpSpPr>
        <p:grpSp>
          <p:nvGrpSpPr>
            <p:cNvPr id="2" name="Group 1"/>
            <p:cNvGrpSpPr/>
            <p:nvPr/>
          </p:nvGrpSpPr>
          <p:grpSpPr>
            <a:xfrm>
              <a:off x="217725" y="241225"/>
              <a:ext cx="6799500" cy="325625"/>
              <a:chOff x="217725" y="241225"/>
              <a:chExt cx="6799500" cy="325625"/>
            </a:xfrm>
          </p:grpSpPr>
          <p:grpSp>
            <p:nvGrpSpPr>
              <p:cNvPr id="17" name="Group 16"/>
              <p:cNvGrpSpPr/>
              <p:nvPr/>
            </p:nvGrpSpPr>
            <p:grpSpPr>
              <a:xfrm>
                <a:off x="217725" y="244700"/>
                <a:ext cx="6276300" cy="322150"/>
                <a:chOff x="217725" y="244700"/>
                <a:chExt cx="6276300" cy="322150"/>
              </a:xfrm>
            </p:grpSpPr>
            <p:grpSp>
              <p:nvGrpSpPr>
                <p:cNvPr id="19" name="Group 18"/>
                <p:cNvGrpSpPr/>
                <p:nvPr/>
              </p:nvGrpSpPr>
              <p:grpSpPr>
                <a:xfrm>
                  <a:off x="217725" y="244700"/>
                  <a:ext cx="6276300" cy="322150"/>
                  <a:chOff x="217725" y="244700"/>
                  <a:chExt cx="6276300" cy="322150"/>
                </a:xfrm>
              </p:grpSpPr>
              <p:grpSp>
                <p:nvGrpSpPr>
                  <p:cNvPr id="22" name="Shape 554"/>
                  <p:cNvGrpSpPr/>
                  <p:nvPr/>
                </p:nvGrpSpPr>
                <p:grpSpPr>
                  <a:xfrm>
                    <a:off x="217725" y="244700"/>
                    <a:ext cx="6276300" cy="322150"/>
                    <a:chOff x="369925" y="6336350"/>
                    <a:chExt cx="6276300" cy="322150"/>
                  </a:xfrm>
                </p:grpSpPr>
                <p:sp>
                  <p:nvSpPr>
                    <p:cNvPr id="36" name="Shape 555"/>
                    <p:cNvSpPr/>
                    <p:nvPr/>
                  </p:nvSpPr>
                  <p:spPr>
                    <a:xfrm>
                      <a:off x="40323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8</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财务及计划</a:t>
                      </a:r>
                      <a:endParaRPr sz="1300" b="1" i="0" u="none" strike="noStrike" cap="none" dirty="0">
                        <a:solidFill>
                          <a:srgbClr val="FFFFFF"/>
                        </a:solidFill>
                        <a:latin typeface="微软雅黑" pitchFamily="34" charset="-122"/>
                        <a:ea typeface="微软雅黑" pitchFamily="34" charset="-122"/>
                      </a:endParaRPr>
                    </a:p>
                  </p:txBody>
                </p:sp>
                <p:sp>
                  <p:nvSpPr>
                    <p:cNvPr id="37"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8"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9"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0"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0"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1" name="Shape 559"/>
              <p:cNvSpPr/>
              <p:nvPr/>
            </p:nvSpPr>
            <p:spPr>
              <a:xfrm>
                <a:off x="3354825" y="24525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43"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18"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646992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15"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r>
              <a:rPr lang="zh-CN" altLang="en-US" sz="2000" b="1">
                <a:solidFill>
                  <a:schemeClr val="dk1"/>
                </a:solidFill>
                <a:latin typeface="微软雅黑" panose="020B0503020204020204" pitchFamily="34" charset="-122"/>
                <a:ea typeface="微软雅黑" panose="020B0503020204020204" pitchFamily="34" charset="-122"/>
              </a:rPr>
              <a:t>股权拟定分配方案</a:t>
            </a:r>
            <a:endParaRPr sz="2000" b="1" dirty="0">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695137" y="1837776"/>
            <a:ext cx="3796943" cy="1266244"/>
          </a:xfrm>
          <a:prstGeom prst="rect">
            <a:avLst/>
          </a:prstGeom>
          <a:solidFill>
            <a:srgbClr val="255D8D"/>
          </a:solidFill>
          <a:ln>
            <a:noFill/>
          </a:ln>
        </p:spPr>
        <p:txBody>
          <a:bodyPr spcFirstLastPara="1" wrap="square" lIns="137150" tIns="68575" rIns="137150" bIns="68575" anchor="ctr" anchorCtr="0">
            <a:noAutofit/>
          </a:bodyPr>
          <a:lstStyle/>
          <a:p>
            <a:pPr algn="ctr"/>
            <a:endParaRPr lang="en-US" altLang="zh-CN" sz="1000">
              <a:solidFill>
                <a:srgbClr val="FFFFFF"/>
              </a:solidFill>
              <a:latin typeface="Roboto"/>
              <a:ea typeface="Roboto"/>
              <a:cs typeface="Roboto"/>
              <a:sym typeface="Arial" pitchFamily="34" charset="0"/>
            </a:endParaRPr>
          </a:p>
        </p:txBody>
      </p:sp>
      <p:sp>
        <p:nvSpPr>
          <p:cNvPr id="24" name="Rectangle 7"/>
          <p:cNvSpPr>
            <a:spLocks noChangeArrowheads="1"/>
          </p:cNvSpPr>
          <p:nvPr/>
        </p:nvSpPr>
        <p:spPr bwMode="auto">
          <a:xfrm>
            <a:off x="4489113" y="1839615"/>
            <a:ext cx="3993589" cy="1263476"/>
          </a:xfrm>
          <a:prstGeom prst="rect">
            <a:avLst/>
          </a:prstGeom>
          <a:solidFill>
            <a:srgbClr val="5E9DD4"/>
          </a:solidFill>
          <a:ln>
            <a:noFill/>
          </a:ln>
        </p:spPr>
        <p:txBody>
          <a:bodyPr spcFirstLastPara="1" wrap="square" lIns="137150" tIns="68575" rIns="137150" bIns="68575" anchor="ctr" anchorCtr="0">
            <a:noAutofit/>
          </a:bodyPr>
          <a:lstStyle/>
          <a:p>
            <a:pPr algn="ctr"/>
            <a:endParaRPr lang="en-US" altLang="zh-CN" sz="1000">
              <a:solidFill>
                <a:srgbClr val="FFFFFF"/>
              </a:solidFill>
              <a:latin typeface="Roboto"/>
              <a:ea typeface="Roboto"/>
              <a:cs typeface="Roboto"/>
              <a:sym typeface="Arial" pitchFamily="34" charset="0"/>
            </a:endParaRPr>
          </a:p>
        </p:txBody>
      </p:sp>
      <p:sp>
        <p:nvSpPr>
          <p:cNvPr id="25" name="Rectangle 8"/>
          <p:cNvSpPr>
            <a:spLocks noChangeArrowheads="1"/>
          </p:cNvSpPr>
          <p:nvPr/>
        </p:nvSpPr>
        <p:spPr bwMode="auto">
          <a:xfrm>
            <a:off x="695138" y="3098325"/>
            <a:ext cx="3797573" cy="1260000"/>
          </a:xfrm>
          <a:prstGeom prst="rect">
            <a:avLst/>
          </a:prstGeom>
          <a:solidFill>
            <a:srgbClr val="3586CB"/>
          </a:solidFill>
          <a:ln>
            <a:noFill/>
          </a:ln>
        </p:spPr>
        <p:txBody>
          <a:bodyPr spcFirstLastPara="1" wrap="square" lIns="91425" tIns="91425" rIns="91425" bIns="91425" anchor="ctr" anchorCtr="0">
            <a:noAutofit/>
          </a:bodyPr>
          <a:lstStyle/>
          <a:p>
            <a:pPr algn="ctr">
              <a:buClr>
                <a:srgbClr val="FFFFFF"/>
              </a:buClr>
              <a:buSzPts val="1400"/>
              <a:buFont typeface="Corbel"/>
              <a:buNone/>
            </a:pPr>
            <a:endParaRPr lang="en-US" altLang="zh-CN" sz="1300" b="1">
              <a:solidFill>
                <a:srgbClr val="FFFFFF"/>
              </a:solidFill>
              <a:latin typeface="微软雅黑" pitchFamily="34" charset="-122"/>
              <a:ea typeface="微软雅黑" pitchFamily="34" charset="-122"/>
              <a:sym typeface="Arial" pitchFamily="34" charset="0"/>
            </a:endParaRPr>
          </a:p>
        </p:txBody>
      </p:sp>
      <p:sp>
        <p:nvSpPr>
          <p:cNvPr id="26" name="Rectangle 9"/>
          <p:cNvSpPr>
            <a:spLocks noChangeArrowheads="1"/>
          </p:cNvSpPr>
          <p:nvPr/>
        </p:nvSpPr>
        <p:spPr bwMode="auto">
          <a:xfrm>
            <a:off x="4489716" y="3099139"/>
            <a:ext cx="3992986" cy="1259186"/>
          </a:xfrm>
          <a:prstGeom prst="rect">
            <a:avLst/>
          </a:prstGeom>
          <a:solidFill>
            <a:schemeClr val="accent1">
              <a:lumMod val="60000"/>
              <a:lumOff val="40000"/>
            </a:schemeClr>
          </a:solidFill>
          <a:ln>
            <a:noFill/>
          </a:ln>
        </p:spPr>
        <p:txBody>
          <a:bodyPr spcFirstLastPara="1" wrap="square" lIns="137150" tIns="68575" rIns="137150" bIns="68575" anchor="ctr" anchorCtr="0">
            <a:noAutofit/>
          </a:bodyPr>
          <a:lstStyle/>
          <a:p>
            <a:pPr algn="ctr"/>
            <a:endParaRPr lang="en-US" altLang="zh-CN" sz="1000">
              <a:solidFill>
                <a:srgbClr val="FFFFFF"/>
              </a:solidFill>
              <a:latin typeface="Roboto"/>
              <a:ea typeface="Roboto"/>
              <a:cs typeface="Roboto"/>
              <a:sym typeface="Arial" pitchFamily="34" charset="0"/>
            </a:endParaRPr>
          </a:p>
        </p:txBody>
      </p:sp>
      <p:sp>
        <p:nvSpPr>
          <p:cNvPr id="27" name="Oval 10"/>
          <p:cNvSpPr>
            <a:spLocks noChangeArrowheads="1"/>
          </p:cNvSpPr>
          <p:nvPr/>
        </p:nvSpPr>
        <p:spPr bwMode="auto">
          <a:xfrm>
            <a:off x="3213505" y="1838325"/>
            <a:ext cx="2520000" cy="2520000"/>
          </a:xfrm>
          <a:prstGeom prst="ellipse">
            <a:avLst/>
          </a:prstGeom>
          <a:solidFill>
            <a:srgbClr val="F2F2F2">
              <a:alpha val="34117"/>
            </a:srgbClr>
          </a:solidFill>
          <a:ln>
            <a:noFill/>
          </a:ln>
          <a:extLst>
            <a:ext uri="{91240B29-F687-4F45-9708-019B960494DF}">
              <a14:hiddenLine xmlns:a14="http://schemas.microsoft.com/office/drawing/2010/main" w="9525">
                <a:solidFill>
                  <a:srgbClr val="000000"/>
                </a:solidFill>
                <a:round/>
                <a:headEnd/>
                <a:tailEnd/>
              </a14:hiddenLine>
            </a:ext>
          </a:extLst>
        </p:spPr>
        <p:txBody>
          <a:bodyPr lIns="121893" tIns="60946" rIns="121893" bIns="60946" anchor="ctr"/>
          <a:lstStyle/>
          <a:p>
            <a:pPr algn="ctr" defTabSz="912791"/>
            <a:endParaRPr lang="en-US" altLang="zh-CN" sz="900">
              <a:solidFill>
                <a:srgbClr val="FFFFFF"/>
              </a:solidFill>
              <a:latin typeface=" 微软雅黑"/>
              <a:ea typeface="微软雅黑" pitchFamily="34" charset="-122"/>
              <a:sym typeface="Arial" pitchFamily="34" charset="0"/>
            </a:endParaRPr>
          </a:p>
        </p:txBody>
      </p:sp>
      <p:pic>
        <p:nvPicPr>
          <p:cNvPr id="28" name="Group 3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6296" y="2366737"/>
            <a:ext cx="504000" cy="50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107"/>
          <p:cNvSpPr>
            <a:spLocks/>
          </p:cNvSpPr>
          <p:nvPr/>
        </p:nvSpPr>
        <p:spPr bwMode="auto">
          <a:xfrm>
            <a:off x="4746855" y="2344423"/>
            <a:ext cx="393715" cy="502715"/>
          </a:xfrm>
          <a:custGeom>
            <a:avLst/>
            <a:gdLst>
              <a:gd name="T0" fmla="*/ 2147483647 w 736"/>
              <a:gd name="T1" fmla="*/ 2147483647 h 888"/>
              <a:gd name="T2" fmla="*/ 2147483647 w 736"/>
              <a:gd name="T3" fmla="*/ 2147483647 h 888"/>
              <a:gd name="T4" fmla="*/ 2147483647 w 736"/>
              <a:gd name="T5" fmla="*/ 2147483647 h 888"/>
              <a:gd name="T6" fmla="*/ 2147483647 w 736"/>
              <a:gd name="T7" fmla="*/ 2147483647 h 888"/>
              <a:gd name="T8" fmla="*/ 2147483647 w 736"/>
              <a:gd name="T9" fmla="*/ 2147483647 h 888"/>
              <a:gd name="T10" fmla="*/ 2147483647 w 736"/>
              <a:gd name="T11" fmla="*/ 2147483647 h 888"/>
              <a:gd name="T12" fmla="*/ 2147483647 w 736"/>
              <a:gd name="T13" fmla="*/ 2147483647 h 888"/>
              <a:gd name="T14" fmla="*/ 2147483647 w 736"/>
              <a:gd name="T15" fmla="*/ 2147483647 h 888"/>
              <a:gd name="T16" fmla="*/ 2147483647 w 736"/>
              <a:gd name="T17" fmla="*/ 2147483647 h 888"/>
              <a:gd name="T18" fmla="*/ 2147483647 w 736"/>
              <a:gd name="T19" fmla="*/ 2147483647 h 888"/>
              <a:gd name="T20" fmla="*/ 2147483647 w 736"/>
              <a:gd name="T21" fmla="*/ 2147483647 h 888"/>
              <a:gd name="T22" fmla="*/ 2147483647 w 736"/>
              <a:gd name="T23" fmla="*/ 2147483647 h 888"/>
              <a:gd name="T24" fmla="*/ 2147483647 w 736"/>
              <a:gd name="T25" fmla="*/ 2147483647 h 888"/>
              <a:gd name="T26" fmla="*/ 2147483647 w 736"/>
              <a:gd name="T27" fmla="*/ 2147483647 h 888"/>
              <a:gd name="T28" fmla="*/ 2147483647 w 736"/>
              <a:gd name="T29" fmla="*/ 2147483647 h 888"/>
              <a:gd name="T30" fmla="*/ 2147483647 w 736"/>
              <a:gd name="T31" fmla="*/ 2147483647 h 888"/>
              <a:gd name="T32" fmla="*/ 2147483647 w 736"/>
              <a:gd name="T33" fmla="*/ 2147483647 h 888"/>
              <a:gd name="T34" fmla="*/ 2147483647 w 736"/>
              <a:gd name="T35" fmla="*/ 2147483647 h 888"/>
              <a:gd name="T36" fmla="*/ 2147483647 w 736"/>
              <a:gd name="T37" fmla="*/ 2147483647 h 888"/>
              <a:gd name="T38" fmla="*/ 2147483647 w 736"/>
              <a:gd name="T39" fmla="*/ 2147483647 h 888"/>
              <a:gd name="T40" fmla="*/ 2147483647 w 736"/>
              <a:gd name="T41" fmla="*/ 2147483647 h 888"/>
              <a:gd name="T42" fmla="*/ 2147483647 w 736"/>
              <a:gd name="T43" fmla="*/ 2147483647 h 888"/>
              <a:gd name="T44" fmla="*/ 2147483647 w 736"/>
              <a:gd name="T45" fmla="*/ 2147483647 h 888"/>
              <a:gd name="T46" fmla="*/ 2147483647 w 736"/>
              <a:gd name="T47" fmla="*/ 2147483647 h 888"/>
              <a:gd name="T48" fmla="*/ 2147483647 w 736"/>
              <a:gd name="T49" fmla="*/ 2147483647 h 888"/>
              <a:gd name="T50" fmla="*/ 2147483647 w 736"/>
              <a:gd name="T51" fmla="*/ 2147483647 h 888"/>
              <a:gd name="T52" fmla="*/ 2147483647 w 736"/>
              <a:gd name="T53" fmla="*/ 2147483647 h 888"/>
              <a:gd name="T54" fmla="*/ 2147483647 w 736"/>
              <a:gd name="T55" fmla="*/ 2147483647 h 888"/>
              <a:gd name="T56" fmla="*/ 2147483647 w 736"/>
              <a:gd name="T57" fmla="*/ 2147483647 h 888"/>
              <a:gd name="T58" fmla="*/ 2147483647 w 736"/>
              <a:gd name="T59" fmla="*/ 2147483647 h 888"/>
              <a:gd name="T60" fmla="*/ 2147483647 w 736"/>
              <a:gd name="T61" fmla="*/ 2147483647 h 888"/>
              <a:gd name="T62" fmla="*/ 2147483647 w 736"/>
              <a:gd name="T63" fmla="*/ 2147483647 h 888"/>
              <a:gd name="T64" fmla="*/ 2147483647 w 736"/>
              <a:gd name="T65" fmla="*/ 2147483647 h 888"/>
              <a:gd name="T66" fmla="*/ 2147483647 w 736"/>
              <a:gd name="T67" fmla="*/ 2147483647 h 888"/>
              <a:gd name="T68" fmla="*/ 2147483647 w 736"/>
              <a:gd name="T69" fmla="*/ 2147483647 h 888"/>
              <a:gd name="T70" fmla="*/ 2147483647 w 736"/>
              <a:gd name="T71" fmla="*/ 2147483647 h 888"/>
              <a:gd name="T72" fmla="*/ 2147483647 w 736"/>
              <a:gd name="T73" fmla="*/ 2147483647 h 888"/>
              <a:gd name="T74" fmla="*/ 2147483647 w 736"/>
              <a:gd name="T75" fmla="*/ 2147483647 h 888"/>
              <a:gd name="T76" fmla="*/ 2147483647 w 736"/>
              <a:gd name="T77" fmla="*/ 2147483647 h 888"/>
              <a:gd name="T78" fmla="*/ 2147483647 w 736"/>
              <a:gd name="T79" fmla="*/ 2147483647 h 888"/>
              <a:gd name="T80" fmla="*/ 2147483647 w 736"/>
              <a:gd name="T81" fmla="*/ 2147483647 h 888"/>
              <a:gd name="T82" fmla="*/ 2147483647 w 736"/>
              <a:gd name="T83" fmla="*/ 2147483647 h 888"/>
              <a:gd name="T84" fmla="*/ 2147483647 w 736"/>
              <a:gd name="T85" fmla="*/ 2147483647 h 888"/>
              <a:gd name="T86" fmla="*/ 2147483647 w 736"/>
              <a:gd name="T87" fmla="*/ 2147483647 h 888"/>
              <a:gd name="T88" fmla="*/ 2147483647 w 736"/>
              <a:gd name="T89" fmla="*/ 2147483647 h 888"/>
              <a:gd name="T90" fmla="*/ 2147483647 w 736"/>
              <a:gd name="T91" fmla="*/ 2147483647 h 888"/>
              <a:gd name="T92" fmla="*/ 2147483647 w 736"/>
              <a:gd name="T93" fmla="*/ 2147483647 h 888"/>
              <a:gd name="T94" fmla="*/ 2147483647 w 736"/>
              <a:gd name="T95" fmla="*/ 2147483647 h 888"/>
              <a:gd name="T96" fmla="*/ 2147483647 w 736"/>
              <a:gd name="T97" fmla="*/ 2147483647 h 888"/>
              <a:gd name="T98" fmla="*/ 2147483647 w 736"/>
              <a:gd name="T99" fmla="*/ 2147483647 h 888"/>
              <a:gd name="T100" fmla="*/ 2147483647 w 736"/>
              <a:gd name="T101" fmla="*/ 2147483647 h 888"/>
              <a:gd name="T102" fmla="*/ 2147483647 w 736"/>
              <a:gd name="T103" fmla="*/ 2147483647 h 888"/>
              <a:gd name="T104" fmla="*/ 2147483647 w 736"/>
              <a:gd name="T105" fmla="*/ 2147483647 h 88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36" h="888">
                <a:moveTo>
                  <a:pt x="710" y="435"/>
                </a:moveTo>
                <a:cubicBezTo>
                  <a:pt x="117" y="435"/>
                  <a:pt x="117" y="435"/>
                  <a:pt x="117" y="435"/>
                </a:cubicBezTo>
                <a:cubicBezTo>
                  <a:pt x="133" y="419"/>
                  <a:pt x="133" y="419"/>
                  <a:pt x="133" y="419"/>
                </a:cubicBezTo>
                <a:cubicBezTo>
                  <a:pt x="284" y="335"/>
                  <a:pt x="610" y="134"/>
                  <a:pt x="610" y="134"/>
                </a:cubicBezTo>
                <a:cubicBezTo>
                  <a:pt x="627" y="126"/>
                  <a:pt x="627" y="109"/>
                  <a:pt x="618" y="92"/>
                </a:cubicBezTo>
                <a:cubicBezTo>
                  <a:pt x="593" y="26"/>
                  <a:pt x="593" y="26"/>
                  <a:pt x="593" y="26"/>
                </a:cubicBezTo>
                <a:cubicBezTo>
                  <a:pt x="585" y="9"/>
                  <a:pt x="568" y="0"/>
                  <a:pt x="551" y="9"/>
                </a:cubicBezTo>
                <a:cubicBezTo>
                  <a:pt x="16" y="335"/>
                  <a:pt x="16" y="335"/>
                  <a:pt x="16" y="335"/>
                </a:cubicBezTo>
                <a:cubicBezTo>
                  <a:pt x="8" y="343"/>
                  <a:pt x="0" y="360"/>
                  <a:pt x="8" y="377"/>
                </a:cubicBezTo>
                <a:cubicBezTo>
                  <a:pt x="58" y="435"/>
                  <a:pt x="58" y="435"/>
                  <a:pt x="58" y="435"/>
                </a:cubicBezTo>
                <a:cubicBezTo>
                  <a:pt x="58" y="862"/>
                  <a:pt x="58" y="862"/>
                  <a:pt x="58" y="862"/>
                </a:cubicBezTo>
                <a:cubicBezTo>
                  <a:pt x="58" y="878"/>
                  <a:pt x="75" y="887"/>
                  <a:pt x="83" y="887"/>
                </a:cubicBezTo>
                <a:cubicBezTo>
                  <a:pt x="710" y="887"/>
                  <a:pt x="710" y="887"/>
                  <a:pt x="710" y="887"/>
                </a:cubicBezTo>
                <a:cubicBezTo>
                  <a:pt x="727" y="887"/>
                  <a:pt x="735" y="878"/>
                  <a:pt x="735" y="862"/>
                </a:cubicBezTo>
                <a:cubicBezTo>
                  <a:pt x="735" y="460"/>
                  <a:pt x="735" y="460"/>
                  <a:pt x="735" y="460"/>
                </a:cubicBezTo>
                <a:cubicBezTo>
                  <a:pt x="735" y="443"/>
                  <a:pt x="727" y="435"/>
                  <a:pt x="710" y="435"/>
                </a:cubicBezTo>
                <a:close/>
                <a:moveTo>
                  <a:pt x="501" y="452"/>
                </a:moveTo>
                <a:cubicBezTo>
                  <a:pt x="418" y="536"/>
                  <a:pt x="418" y="536"/>
                  <a:pt x="418" y="536"/>
                </a:cubicBezTo>
                <a:cubicBezTo>
                  <a:pt x="300" y="536"/>
                  <a:pt x="300" y="536"/>
                  <a:pt x="300" y="536"/>
                </a:cubicBezTo>
                <a:cubicBezTo>
                  <a:pt x="393" y="452"/>
                  <a:pt x="393" y="452"/>
                  <a:pt x="393" y="452"/>
                </a:cubicBezTo>
                <a:lnTo>
                  <a:pt x="501" y="452"/>
                </a:lnTo>
                <a:close/>
                <a:moveTo>
                  <a:pt x="468" y="92"/>
                </a:moveTo>
                <a:cubicBezTo>
                  <a:pt x="568" y="26"/>
                  <a:pt x="568" y="26"/>
                  <a:pt x="568" y="26"/>
                </a:cubicBezTo>
                <a:cubicBezTo>
                  <a:pt x="551" y="118"/>
                  <a:pt x="551" y="118"/>
                  <a:pt x="551" y="118"/>
                </a:cubicBezTo>
                <a:cubicBezTo>
                  <a:pt x="451" y="185"/>
                  <a:pt x="451" y="185"/>
                  <a:pt x="451" y="185"/>
                </a:cubicBezTo>
                <a:lnTo>
                  <a:pt x="468" y="92"/>
                </a:lnTo>
                <a:close/>
                <a:moveTo>
                  <a:pt x="292" y="201"/>
                </a:moveTo>
                <a:cubicBezTo>
                  <a:pt x="393" y="134"/>
                  <a:pt x="393" y="134"/>
                  <a:pt x="393" y="134"/>
                </a:cubicBezTo>
                <a:cubicBezTo>
                  <a:pt x="376" y="235"/>
                  <a:pt x="376" y="235"/>
                  <a:pt x="376" y="235"/>
                </a:cubicBezTo>
                <a:cubicBezTo>
                  <a:pt x="267" y="293"/>
                  <a:pt x="267" y="293"/>
                  <a:pt x="267" y="293"/>
                </a:cubicBezTo>
                <a:lnTo>
                  <a:pt x="292" y="201"/>
                </a:lnTo>
                <a:close/>
                <a:moveTo>
                  <a:pt x="83" y="410"/>
                </a:moveTo>
                <a:cubicBezTo>
                  <a:pt x="100" y="318"/>
                  <a:pt x="100" y="318"/>
                  <a:pt x="100" y="318"/>
                </a:cubicBezTo>
                <a:cubicBezTo>
                  <a:pt x="200" y="251"/>
                  <a:pt x="200" y="251"/>
                  <a:pt x="200" y="251"/>
                </a:cubicBezTo>
                <a:cubicBezTo>
                  <a:pt x="184" y="343"/>
                  <a:pt x="184" y="343"/>
                  <a:pt x="184" y="343"/>
                </a:cubicBezTo>
                <a:lnTo>
                  <a:pt x="83" y="410"/>
                </a:lnTo>
                <a:close/>
                <a:moveTo>
                  <a:pt x="192" y="452"/>
                </a:moveTo>
                <a:cubicBezTo>
                  <a:pt x="300" y="452"/>
                  <a:pt x="300" y="452"/>
                  <a:pt x="300" y="452"/>
                </a:cubicBezTo>
                <a:cubicBezTo>
                  <a:pt x="217" y="536"/>
                  <a:pt x="217" y="536"/>
                  <a:pt x="217" y="536"/>
                </a:cubicBezTo>
                <a:cubicBezTo>
                  <a:pt x="108" y="536"/>
                  <a:pt x="108" y="536"/>
                  <a:pt x="108" y="536"/>
                </a:cubicBezTo>
                <a:lnTo>
                  <a:pt x="192" y="452"/>
                </a:lnTo>
                <a:close/>
                <a:moveTo>
                  <a:pt x="694" y="853"/>
                </a:moveTo>
                <a:cubicBezTo>
                  <a:pt x="108" y="853"/>
                  <a:pt x="108" y="853"/>
                  <a:pt x="108" y="853"/>
                </a:cubicBezTo>
                <a:cubicBezTo>
                  <a:pt x="108" y="586"/>
                  <a:pt x="108" y="586"/>
                  <a:pt x="108" y="586"/>
                </a:cubicBezTo>
                <a:cubicBezTo>
                  <a:pt x="694" y="586"/>
                  <a:pt x="694" y="586"/>
                  <a:pt x="694" y="586"/>
                </a:cubicBezTo>
                <a:lnTo>
                  <a:pt x="694" y="853"/>
                </a:lnTo>
                <a:close/>
                <a:moveTo>
                  <a:pt x="618" y="536"/>
                </a:moveTo>
                <a:cubicBezTo>
                  <a:pt x="501" y="536"/>
                  <a:pt x="501" y="536"/>
                  <a:pt x="501" y="536"/>
                </a:cubicBezTo>
                <a:cubicBezTo>
                  <a:pt x="585" y="452"/>
                  <a:pt x="585" y="452"/>
                  <a:pt x="585" y="452"/>
                </a:cubicBezTo>
                <a:cubicBezTo>
                  <a:pt x="702" y="452"/>
                  <a:pt x="702" y="452"/>
                  <a:pt x="702" y="452"/>
                </a:cubicBezTo>
                <a:lnTo>
                  <a:pt x="618" y="536"/>
                </a:lnTo>
                <a:close/>
                <a:moveTo>
                  <a:pt x="618" y="536"/>
                </a:moveTo>
                <a:lnTo>
                  <a:pt x="618" y="5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93" tIns="60946" rIns="121893" bIns="60946" anchor="ctr"/>
          <a:lstStyle/>
          <a:p>
            <a:endParaRPr lang="zh-CN" altLang="en-US" sz="1800">
              <a:latin typeface=" 微软雅黑"/>
            </a:endParaRPr>
          </a:p>
        </p:txBody>
      </p:sp>
      <p:sp>
        <p:nvSpPr>
          <p:cNvPr id="31" name="Freeform 214"/>
          <p:cNvSpPr>
            <a:spLocks/>
          </p:cNvSpPr>
          <p:nvPr/>
        </p:nvSpPr>
        <p:spPr bwMode="auto">
          <a:xfrm>
            <a:off x="3786102" y="3373631"/>
            <a:ext cx="443758" cy="371019"/>
          </a:xfrm>
          <a:custGeom>
            <a:avLst/>
            <a:gdLst>
              <a:gd name="T0" fmla="*/ 2147483647 w 1115"/>
              <a:gd name="T1" fmla="*/ 2147483647 h 886"/>
              <a:gd name="T2" fmla="*/ 2147483647 w 1115"/>
              <a:gd name="T3" fmla="*/ 2147483647 h 886"/>
              <a:gd name="T4" fmla="*/ 2147483647 w 1115"/>
              <a:gd name="T5" fmla="*/ 2147483647 h 886"/>
              <a:gd name="T6" fmla="*/ 2147483647 w 1115"/>
              <a:gd name="T7" fmla="*/ 2147483647 h 886"/>
              <a:gd name="T8" fmla="*/ 2147483647 w 1115"/>
              <a:gd name="T9" fmla="*/ 2147483647 h 886"/>
              <a:gd name="T10" fmla="*/ 2147483647 w 1115"/>
              <a:gd name="T11" fmla="*/ 2147483647 h 886"/>
              <a:gd name="T12" fmla="*/ 2147483647 w 1115"/>
              <a:gd name="T13" fmla="*/ 2147483647 h 886"/>
              <a:gd name="T14" fmla="*/ 2147483647 w 1115"/>
              <a:gd name="T15" fmla="*/ 2147483647 h 886"/>
              <a:gd name="T16" fmla="*/ 2147483647 w 1115"/>
              <a:gd name="T17" fmla="*/ 2147483647 h 886"/>
              <a:gd name="T18" fmla="*/ 2147483647 w 1115"/>
              <a:gd name="T19" fmla="*/ 0 h 886"/>
              <a:gd name="T20" fmla="*/ 2147483647 w 1115"/>
              <a:gd name="T21" fmla="*/ 0 h 886"/>
              <a:gd name="T22" fmla="*/ 2147483647 w 1115"/>
              <a:gd name="T23" fmla="*/ 2147483647 h 886"/>
              <a:gd name="T24" fmla="*/ 2147483647 w 1115"/>
              <a:gd name="T25" fmla="*/ 2147483647 h 886"/>
              <a:gd name="T26" fmla="*/ 2147483647 w 1115"/>
              <a:gd name="T27" fmla="*/ 2147483647 h 886"/>
              <a:gd name="T28" fmla="*/ 2147483647 w 1115"/>
              <a:gd name="T29" fmla="*/ 2147483647 h 886"/>
              <a:gd name="T30" fmla="*/ 0 w 1115"/>
              <a:gd name="T31" fmla="*/ 2147483647 h 886"/>
              <a:gd name="T32" fmla="*/ 0 w 1115"/>
              <a:gd name="T33" fmla="*/ 2147483647 h 886"/>
              <a:gd name="T34" fmla="*/ 2147483647 w 1115"/>
              <a:gd name="T35" fmla="*/ 2147483647 h 886"/>
              <a:gd name="T36" fmla="*/ 2147483647 w 1115"/>
              <a:gd name="T37" fmla="*/ 2147483647 h 886"/>
              <a:gd name="T38" fmla="*/ 2147483647 w 1115"/>
              <a:gd name="T39" fmla="*/ 2147483647 h 886"/>
              <a:gd name="T40" fmla="*/ 2147483647 w 1115"/>
              <a:gd name="T41" fmla="*/ 2147483647 h 886"/>
              <a:gd name="T42" fmla="*/ 2147483647 w 1115"/>
              <a:gd name="T43" fmla="*/ 2147483647 h 886"/>
              <a:gd name="T44" fmla="*/ 2147483647 w 1115"/>
              <a:gd name="T45" fmla="*/ 2147483647 h 886"/>
              <a:gd name="T46" fmla="*/ 2147483647 w 1115"/>
              <a:gd name="T47" fmla="*/ 2147483647 h 886"/>
              <a:gd name="T48" fmla="*/ 2147483647 w 1115"/>
              <a:gd name="T49" fmla="*/ 2147483647 h 886"/>
              <a:gd name="T50" fmla="*/ 2147483647 w 1115"/>
              <a:gd name="T51" fmla="*/ 2147483647 h 886"/>
              <a:gd name="T52" fmla="*/ 2147483647 w 1115"/>
              <a:gd name="T53" fmla="*/ 2147483647 h 886"/>
              <a:gd name="T54" fmla="*/ 2147483647 w 1115"/>
              <a:gd name="T55" fmla="*/ 2147483647 h 886"/>
              <a:gd name="T56" fmla="*/ 2147483647 w 1115"/>
              <a:gd name="T57" fmla="*/ 2147483647 h 886"/>
              <a:gd name="T58" fmla="*/ 2147483647 w 1115"/>
              <a:gd name="T59" fmla="*/ 2147483647 h 886"/>
              <a:gd name="T60" fmla="*/ 2147483647 w 1115"/>
              <a:gd name="T61" fmla="*/ 2147483647 h 886"/>
              <a:gd name="T62" fmla="*/ 2147483647 w 1115"/>
              <a:gd name="T63" fmla="*/ 2147483647 h 886"/>
              <a:gd name="T64" fmla="*/ 2147483647 w 1115"/>
              <a:gd name="T65" fmla="*/ 2147483647 h 886"/>
              <a:gd name="T66" fmla="*/ 2147483647 w 1115"/>
              <a:gd name="T67" fmla="*/ 2147483647 h 8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115" h="886">
                <a:moveTo>
                  <a:pt x="562" y="333"/>
                </a:moveTo>
                <a:cubicBezTo>
                  <a:pt x="468" y="333"/>
                  <a:pt x="395" y="406"/>
                  <a:pt x="395" y="500"/>
                </a:cubicBezTo>
                <a:cubicBezTo>
                  <a:pt x="395" y="594"/>
                  <a:pt x="468" y="667"/>
                  <a:pt x="562" y="667"/>
                </a:cubicBezTo>
                <a:cubicBezTo>
                  <a:pt x="645" y="667"/>
                  <a:pt x="729" y="594"/>
                  <a:pt x="729" y="500"/>
                </a:cubicBezTo>
                <a:cubicBezTo>
                  <a:pt x="729" y="406"/>
                  <a:pt x="645" y="333"/>
                  <a:pt x="562" y="333"/>
                </a:cubicBezTo>
                <a:close/>
                <a:moveTo>
                  <a:pt x="1000" y="167"/>
                </a:moveTo>
                <a:cubicBezTo>
                  <a:pt x="875" y="167"/>
                  <a:pt x="875" y="167"/>
                  <a:pt x="875" y="167"/>
                </a:cubicBezTo>
                <a:cubicBezTo>
                  <a:pt x="854" y="167"/>
                  <a:pt x="833" y="156"/>
                  <a:pt x="822" y="135"/>
                </a:cubicBezTo>
                <a:cubicBezTo>
                  <a:pt x="791" y="31"/>
                  <a:pt x="791" y="31"/>
                  <a:pt x="791" y="31"/>
                </a:cubicBezTo>
                <a:cubicBezTo>
                  <a:pt x="781" y="10"/>
                  <a:pt x="770" y="0"/>
                  <a:pt x="750" y="0"/>
                </a:cubicBezTo>
                <a:cubicBezTo>
                  <a:pt x="375" y="0"/>
                  <a:pt x="375" y="0"/>
                  <a:pt x="375" y="0"/>
                </a:cubicBezTo>
                <a:cubicBezTo>
                  <a:pt x="354" y="0"/>
                  <a:pt x="333" y="10"/>
                  <a:pt x="322" y="31"/>
                </a:cubicBezTo>
                <a:cubicBezTo>
                  <a:pt x="291" y="135"/>
                  <a:pt x="291" y="135"/>
                  <a:pt x="291" y="135"/>
                </a:cubicBezTo>
                <a:cubicBezTo>
                  <a:pt x="281" y="156"/>
                  <a:pt x="270" y="167"/>
                  <a:pt x="250" y="167"/>
                </a:cubicBezTo>
                <a:cubicBezTo>
                  <a:pt x="114" y="167"/>
                  <a:pt x="114" y="167"/>
                  <a:pt x="114" y="167"/>
                </a:cubicBezTo>
                <a:cubicBezTo>
                  <a:pt x="52" y="167"/>
                  <a:pt x="0" y="219"/>
                  <a:pt x="0" y="281"/>
                </a:cubicBezTo>
                <a:cubicBezTo>
                  <a:pt x="0" y="781"/>
                  <a:pt x="0" y="781"/>
                  <a:pt x="0" y="781"/>
                </a:cubicBezTo>
                <a:cubicBezTo>
                  <a:pt x="0" y="844"/>
                  <a:pt x="52" y="885"/>
                  <a:pt x="114" y="885"/>
                </a:cubicBezTo>
                <a:cubicBezTo>
                  <a:pt x="1000" y="885"/>
                  <a:pt x="1000" y="885"/>
                  <a:pt x="1000" y="885"/>
                </a:cubicBezTo>
                <a:cubicBezTo>
                  <a:pt x="1062" y="885"/>
                  <a:pt x="1114" y="844"/>
                  <a:pt x="1114" y="781"/>
                </a:cubicBezTo>
                <a:cubicBezTo>
                  <a:pt x="1114" y="281"/>
                  <a:pt x="1114" y="281"/>
                  <a:pt x="1114" y="281"/>
                </a:cubicBezTo>
                <a:cubicBezTo>
                  <a:pt x="1114" y="219"/>
                  <a:pt x="1062" y="167"/>
                  <a:pt x="1000" y="167"/>
                </a:cubicBezTo>
                <a:close/>
                <a:moveTo>
                  <a:pt x="562" y="781"/>
                </a:moveTo>
                <a:cubicBezTo>
                  <a:pt x="406" y="781"/>
                  <a:pt x="281" y="656"/>
                  <a:pt x="281" y="500"/>
                </a:cubicBezTo>
                <a:cubicBezTo>
                  <a:pt x="281" y="344"/>
                  <a:pt x="406" y="219"/>
                  <a:pt x="562" y="219"/>
                </a:cubicBezTo>
                <a:cubicBezTo>
                  <a:pt x="708" y="219"/>
                  <a:pt x="833" y="344"/>
                  <a:pt x="833" y="500"/>
                </a:cubicBezTo>
                <a:cubicBezTo>
                  <a:pt x="833" y="656"/>
                  <a:pt x="708" y="781"/>
                  <a:pt x="562" y="781"/>
                </a:cubicBezTo>
                <a:close/>
                <a:moveTo>
                  <a:pt x="968" y="354"/>
                </a:moveTo>
                <a:cubicBezTo>
                  <a:pt x="947" y="354"/>
                  <a:pt x="927" y="333"/>
                  <a:pt x="927" y="312"/>
                </a:cubicBezTo>
                <a:cubicBezTo>
                  <a:pt x="927" y="292"/>
                  <a:pt x="947" y="281"/>
                  <a:pt x="968" y="281"/>
                </a:cubicBezTo>
                <a:cubicBezTo>
                  <a:pt x="989" y="281"/>
                  <a:pt x="1000" y="292"/>
                  <a:pt x="1000" y="312"/>
                </a:cubicBezTo>
                <a:cubicBezTo>
                  <a:pt x="1000" y="333"/>
                  <a:pt x="989" y="354"/>
                  <a:pt x="968" y="354"/>
                </a:cubicBezTo>
                <a:close/>
                <a:moveTo>
                  <a:pt x="968" y="354"/>
                </a:moveTo>
                <a:lnTo>
                  <a:pt x="968" y="35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121893" tIns="60946" rIns="121893" bIns="60946" anchor="ctr"/>
          <a:lstStyle/>
          <a:p>
            <a:endParaRPr lang="zh-CN" altLang="en-US" sz="1800">
              <a:latin typeface=" 微软雅黑"/>
            </a:endParaRPr>
          </a:p>
        </p:txBody>
      </p:sp>
      <p:sp>
        <p:nvSpPr>
          <p:cNvPr id="32" name="TextBox 13"/>
          <p:cNvSpPr txBox="1">
            <a:spLocks noChangeArrowheads="1"/>
          </p:cNvSpPr>
          <p:nvPr/>
        </p:nvSpPr>
        <p:spPr bwMode="auto">
          <a:xfrm>
            <a:off x="6215062" y="2049233"/>
            <a:ext cx="1032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800" b="1" dirty="0">
                <a:solidFill>
                  <a:schemeClr val="bg1"/>
                </a:solidFill>
                <a:latin typeface=" 微软雅黑"/>
                <a:ea typeface="微软雅黑" pitchFamily="34" charset="-122"/>
                <a:sym typeface="Arial" pitchFamily="34" charset="0"/>
              </a:rPr>
              <a:t>合伙人</a:t>
            </a:r>
            <a:endParaRPr lang="en-US" altLang="zh-CN" sz="1800" b="1" dirty="0">
              <a:solidFill>
                <a:schemeClr val="bg1"/>
              </a:solidFill>
              <a:latin typeface=" 微软雅黑"/>
              <a:ea typeface="微软雅黑" pitchFamily="34" charset="-122"/>
              <a:sym typeface="Arial" pitchFamily="34" charset="0"/>
            </a:endParaRPr>
          </a:p>
        </p:txBody>
      </p:sp>
      <p:sp>
        <p:nvSpPr>
          <p:cNvPr id="33" name="TextBox 13"/>
          <p:cNvSpPr txBox="1">
            <a:spLocks noChangeArrowheads="1"/>
          </p:cNvSpPr>
          <p:nvPr/>
        </p:nvSpPr>
        <p:spPr bwMode="auto">
          <a:xfrm>
            <a:off x="5927230" y="2491648"/>
            <a:ext cx="222477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根据人数，分配</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10%</a:t>
            </a: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20%</a:t>
            </a: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a:t>
            </a:r>
            <a:endPar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endParaRPr>
          </a:p>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不超过</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25%</a:t>
            </a:r>
          </a:p>
        </p:txBody>
      </p:sp>
      <p:sp>
        <p:nvSpPr>
          <p:cNvPr id="34" name="TextBox 13"/>
          <p:cNvSpPr txBox="1">
            <a:spLocks noChangeArrowheads="1"/>
          </p:cNvSpPr>
          <p:nvPr/>
        </p:nvSpPr>
        <p:spPr bwMode="auto">
          <a:xfrm>
            <a:off x="1697930" y="2049233"/>
            <a:ext cx="8029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800" b="1" dirty="0">
                <a:solidFill>
                  <a:schemeClr val="bg1"/>
                </a:solidFill>
                <a:latin typeface=" 微软雅黑"/>
                <a:ea typeface="微软雅黑" pitchFamily="34" charset="-122"/>
                <a:sym typeface="Arial" pitchFamily="34" charset="0"/>
              </a:rPr>
              <a:t>创始人</a:t>
            </a:r>
            <a:endParaRPr lang="en-US" altLang="zh-CN" sz="1800" b="1" dirty="0">
              <a:solidFill>
                <a:schemeClr val="bg1"/>
              </a:solidFill>
              <a:latin typeface=" 微软雅黑"/>
              <a:ea typeface="微软雅黑" pitchFamily="34" charset="-122"/>
              <a:sym typeface="Arial" pitchFamily="34" charset="0"/>
            </a:endParaRPr>
          </a:p>
        </p:txBody>
      </p:sp>
      <p:sp>
        <p:nvSpPr>
          <p:cNvPr id="42" name="TextBox 13"/>
          <p:cNvSpPr txBox="1">
            <a:spLocks noChangeArrowheads="1"/>
          </p:cNvSpPr>
          <p:nvPr/>
        </p:nvSpPr>
        <p:spPr bwMode="auto">
          <a:xfrm>
            <a:off x="856868" y="2563873"/>
            <a:ext cx="176370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单人控股权，</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35%</a:t>
            </a:r>
          </a:p>
        </p:txBody>
      </p:sp>
      <p:sp>
        <p:nvSpPr>
          <p:cNvPr id="44" name="TextBox 13"/>
          <p:cNvSpPr txBox="1">
            <a:spLocks noChangeArrowheads="1"/>
          </p:cNvSpPr>
          <p:nvPr/>
        </p:nvSpPr>
        <p:spPr bwMode="auto">
          <a:xfrm>
            <a:off x="6229079" y="3290081"/>
            <a:ext cx="10045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800" b="1" dirty="0">
                <a:solidFill>
                  <a:schemeClr val="bg1"/>
                </a:solidFill>
                <a:latin typeface=" 微软雅黑"/>
                <a:ea typeface="微软雅黑" pitchFamily="34" charset="-122"/>
                <a:sym typeface="Arial" pitchFamily="34" charset="0"/>
              </a:rPr>
              <a:t>投资入股</a:t>
            </a:r>
            <a:endParaRPr lang="en-US" altLang="zh-CN" sz="1800" b="1" dirty="0">
              <a:solidFill>
                <a:schemeClr val="bg1"/>
              </a:solidFill>
              <a:latin typeface=" 微软雅黑"/>
              <a:ea typeface="微软雅黑" pitchFamily="34" charset="-122"/>
              <a:sym typeface="Arial" pitchFamily="34" charset="0"/>
            </a:endParaRPr>
          </a:p>
        </p:txBody>
      </p:sp>
      <p:sp>
        <p:nvSpPr>
          <p:cNvPr id="45" name="TextBox 13"/>
          <p:cNvSpPr txBox="1">
            <a:spLocks noChangeArrowheads="1"/>
          </p:cNvSpPr>
          <p:nvPr/>
        </p:nvSpPr>
        <p:spPr bwMode="auto">
          <a:xfrm>
            <a:off x="7051431" y="3626888"/>
            <a:ext cx="79344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4~</a:t>
            </a:r>
            <a:r>
              <a:rPr lang="mr-IN" altLang="zh-CN" sz="1200" dirty="0">
                <a:solidFill>
                  <a:schemeClr val="bg1"/>
                </a:solidFill>
                <a:latin typeface="微软雅黑" panose="020B0503020204020204" pitchFamily="34" charset="-122"/>
                <a:ea typeface="微软雅黑" panose="020B0503020204020204" pitchFamily="34" charset="-122"/>
                <a:sym typeface="Arial" pitchFamily="34" charset="0"/>
              </a:rPr>
              <a:t>10%</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 </a:t>
            </a:r>
          </a:p>
        </p:txBody>
      </p:sp>
      <p:sp>
        <p:nvSpPr>
          <p:cNvPr id="46" name="TextBox 13"/>
          <p:cNvSpPr txBox="1">
            <a:spLocks noChangeArrowheads="1"/>
          </p:cNvSpPr>
          <p:nvPr/>
        </p:nvSpPr>
        <p:spPr bwMode="auto">
          <a:xfrm>
            <a:off x="1550194" y="3303544"/>
            <a:ext cx="10410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800" b="1" dirty="0">
                <a:solidFill>
                  <a:schemeClr val="bg1"/>
                </a:solidFill>
                <a:latin typeface=" 微软雅黑"/>
                <a:ea typeface="微软雅黑" pitchFamily="34" charset="-122"/>
                <a:sym typeface="Arial" pitchFamily="34" charset="0"/>
              </a:rPr>
              <a:t>核心员工</a:t>
            </a:r>
            <a:endParaRPr lang="en-US" altLang="zh-CN" sz="1800" b="1" dirty="0">
              <a:solidFill>
                <a:schemeClr val="bg1"/>
              </a:solidFill>
              <a:latin typeface=" 微软雅黑"/>
              <a:ea typeface="微软雅黑" pitchFamily="34" charset="-122"/>
              <a:sym typeface="Arial" pitchFamily="34" charset="0"/>
            </a:endParaRPr>
          </a:p>
        </p:txBody>
      </p:sp>
      <p:sp>
        <p:nvSpPr>
          <p:cNvPr id="47" name="TextBox 13"/>
          <p:cNvSpPr txBox="1">
            <a:spLocks noChangeArrowheads="1"/>
          </p:cNvSpPr>
          <p:nvPr/>
        </p:nvSpPr>
        <p:spPr bwMode="auto">
          <a:xfrm>
            <a:off x="1059676" y="3774053"/>
            <a:ext cx="203579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根据贡献，期权池 </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8~12%</a:t>
            </a:r>
          </a:p>
        </p:txBody>
      </p:sp>
      <p:pic>
        <p:nvPicPr>
          <p:cNvPr id="6" name="Picture 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682945" y="3322639"/>
            <a:ext cx="475887" cy="47588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8676" y="3594955"/>
            <a:ext cx="1187585" cy="299391"/>
          </a:xfrm>
          <a:prstGeom prst="rect">
            <a:avLst/>
          </a:prstGeom>
        </p:spPr>
      </p:pic>
      <p:sp>
        <p:nvSpPr>
          <p:cNvPr id="48" name="TextBox 13"/>
          <p:cNvSpPr txBox="1">
            <a:spLocks noChangeArrowheads="1"/>
          </p:cNvSpPr>
          <p:nvPr/>
        </p:nvSpPr>
        <p:spPr bwMode="auto">
          <a:xfrm>
            <a:off x="5927231" y="4008853"/>
            <a:ext cx="19681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spcBef>
                <a:spcPct val="20000"/>
              </a:spcBef>
            </a:pPr>
            <a:r>
              <a:rPr lang="zh-CN" altLang="en-US" sz="1200" dirty="0">
                <a:solidFill>
                  <a:schemeClr val="bg1"/>
                </a:solidFill>
                <a:latin typeface="微软雅黑" panose="020B0503020204020204" pitchFamily="34" charset="-122"/>
                <a:ea typeface="微软雅黑" panose="020B0503020204020204" pitchFamily="34" charset="-122"/>
                <a:sym typeface="Arial" pitchFamily="34" charset="0"/>
              </a:rPr>
              <a:t>全部期权池不超过</a:t>
            </a:r>
            <a:r>
              <a:rPr lang="en-US" altLang="zh-CN" sz="1200" dirty="0">
                <a:solidFill>
                  <a:schemeClr val="bg1"/>
                </a:solidFill>
                <a:latin typeface="微软雅黑" panose="020B0503020204020204" pitchFamily="34" charset="-122"/>
                <a:ea typeface="微软雅黑" panose="020B0503020204020204" pitchFamily="34" charset="-122"/>
                <a:sym typeface="Arial" pitchFamily="34" charset="0"/>
              </a:rPr>
              <a:t>30%</a:t>
            </a:r>
          </a:p>
        </p:txBody>
      </p:sp>
      <p:grpSp>
        <p:nvGrpSpPr>
          <p:cNvPr id="23" name="Group 22"/>
          <p:cNvGrpSpPr/>
          <p:nvPr/>
        </p:nvGrpSpPr>
        <p:grpSpPr>
          <a:xfrm>
            <a:off x="217725" y="241225"/>
            <a:ext cx="7321650" cy="325625"/>
            <a:chOff x="217725" y="241225"/>
            <a:chExt cx="7321650" cy="325625"/>
          </a:xfrm>
        </p:grpSpPr>
        <p:grpSp>
          <p:nvGrpSpPr>
            <p:cNvPr id="29" name="Group 28"/>
            <p:cNvGrpSpPr/>
            <p:nvPr/>
          </p:nvGrpSpPr>
          <p:grpSpPr>
            <a:xfrm>
              <a:off x="217725" y="241225"/>
              <a:ext cx="6799500" cy="325625"/>
              <a:chOff x="217725" y="241225"/>
              <a:chExt cx="6799500" cy="325625"/>
            </a:xfrm>
          </p:grpSpPr>
          <p:grpSp>
            <p:nvGrpSpPr>
              <p:cNvPr id="36" name="Group 35"/>
              <p:cNvGrpSpPr/>
              <p:nvPr/>
            </p:nvGrpSpPr>
            <p:grpSpPr>
              <a:xfrm>
                <a:off x="217725" y="244700"/>
                <a:ext cx="6276300" cy="322150"/>
                <a:chOff x="217725" y="244700"/>
                <a:chExt cx="6276300" cy="322150"/>
              </a:xfrm>
            </p:grpSpPr>
            <p:grpSp>
              <p:nvGrpSpPr>
                <p:cNvPr id="39" name="Group 38"/>
                <p:cNvGrpSpPr/>
                <p:nvPr/>
              </p:nvGrpSpPr>
              <p:grpSpPr>
                <a:xfrm>
                  <a:off x="217725" y="244700"/>
                  <a:ext cx="6276300" cy="322150"/>
                  <a:chOff x="217725" y="244700"/>
                  <a:chExt cx="6276300" cy="322150"/>
                </a:xfrm>
              </p:grpSpPr>
              <p:grpSp>
                <p:nvGrpSpPr>
                  <p:cNvPr id="41" name="Shape 554"/>
                  <p:cNvGrpSpPr/>
                  <p:nvPr/>
                </p:nvGrpSpPr>
                <p:grpSpPr>
                  <a:xfrm>
                    <a:off x="217725" y="244700"/>
                    <a:ext cx="6276300" cy="322150"/>
                    <a:chOff x="369925" y="6336350"/>
                    <a:chExt cx="6276300" cy="322150"/>
                  </a:xfrm>
                </p:grpSpPr>
                <p:sp>
                  <p:nvSpPr>
                    <p:cNvPr id="49" name="Shape 555"/>
                    <p:cNvSpPr/>
                    <p:nvPr/>
                  </p:nvSpPr>
                  <p:spPr>
                    <a:xfrm>
                      <a:off x="403232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8</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财务及计划</a:t>
                      </a:r>
                      <a:endParaRPr sz="1300" b="1" i="0" u="none" strike="noStrike" cap="none" dirty="0">
                        <a:solidFill>
                          <a:srgbClr val="FFFFFF"/>
                        </a:solidFill>
                        <a:latin typeface="微软雅黑" pitchFamily="34" charset="-122"/>
                        <a:ea typeface="微软雅黑" pitchFamily="34" charset="-122"/>
                      </a:endParaRPr>
                    </a:p>
                  </p:txBody>
                </p:sp>
                <p:sp>
                  <p:nvSpPr>
                    <p:cNvPr id="5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40"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7" name="Shape 559"/>
              <p:cNvSpPr/>
              <p:nvPr/>
            </p:nvSpPr>
            <p:spPr>
              <a:xfrm>
                <a:off x="3354825" y="24525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8"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35"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33863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25" name="Shape 509"/>
          <p:cNvSpPr/>
          <p:nvPr/>
        </p:nvSpPr>
        <p:spPr>
          <a:xfrm>
            <a:off x="3214524" y="2290364"/>
            <a:ext cx="2153434" cy="1685878"/>
          </a:xfrm>
          <a:prstGeom prst="rect">
            <a:avLst/>
          </a:prstGeom>
          <a:noFill/>
          <a:ln>
            <a:noFill/>
          </a:ln>
        </p:spPr>
        <p:txBody>
          <a:bodyPr spcFirstLastPara="1" wrap="square" lIns="91425" tIns="45700" rIns="91425" bIns="45700" anchor="t" anchorCtr="0">
            <a:noAutofit/>
          </a:bodyPr>
          <a:lstStyle/>
          <a:p>
            <a:pPr lvl="0" algn="ctr"/>
            <a:r>
              <a:rPr lang="zh-CN" altLang="en-US" sz="1200" b="1" dirty="0">
                <a:latin typeface="微软雅黑" pitchFamily="34" charset="-122"/>
                <a:ea typeface="微软雅黑" pitchFamily="34" charset="-122"/>
              </a:rPr>
              <a:t>李子琪 </a:t>
            </a:r>
            <a:r>
              <a:rPr lang="zh-CN" altLang="zh-CN"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技术负责人</a:t>
            </a:r>
            <a:r>
              <a:rPr lang="en-US" altLang="zh-CN" sz="1200" dirty="0">
                <a:latin typeface="微软雅黑" pitchFamily="34" charset="-122"/>
                <a:ea typeface="微软雅黑" pitchFamily="34" charset="-122"/>
              </a:rPr>
              <a:t>&amp;</a:t>
            </a:r>
            <a:r>
              <a:rPr lang="zh-CN" altLang="en-US" sz="1200" dirty="0">
                <a:latin typeface="微软雅黑" pitchFamily="34" charset="-122"/>
                <a:ea typeface="微软雅黑" pitchFamily="34" charset="-122"/>
              </a:rPr>
              <a:t>创始人</a:t>
            </a:r>
            <a:endParaRPr lang="en-US" altLang="zh-CN" sz="1200" dirty="0">
              <a:latin typeface="微软雅黑" pitchFamily="34" charset="-122"/>
              <a:ea typeface="微软雅黑" pitchFamily="34" charset="-122"/>
            </a:endParaRPr>
          </a:p>
          <a:p>
            <a:pPr lvl="0" algn="ctr"/>
            <a:endParaRPr lang="en-US" altLang="zh-CN" sz="9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重庆大学测控专业学士；</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五年人机交互软硬件开发经验；</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获</a:t>
            </a:r>
            <a:r>
              <a:rPr lang="en-US" altLang="zh-CN" sz="1000" dirty="0">
                <a:latin typeface="微软雅黑" pitchFamily="34" charset="-122"/>
                <a:ea typeface="微软雅黑" pitchFamily="34" charset="-122"/>
              </a:rPr>
              <a:t>2014</a:t>
            </a:r>
            <a:r>
              <a:rPr lang="zh-CN" altLang="en-US" sz="1000" dirty="0">
                <a:latin typeface="微软雅黑" pitchFamily="34" charset="-122"/>
                <a:ea typeface="微软雅黑" pitchFamily="34" charset="-122"/>
              </a:rPr>
              <a:t>年奥迪创新杯第三名，</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获搜狗第三届</a:t>
            </a:r>
            <a:r>
              <a:rPr lang="en-US" altLang="zh-CN" sz="1000" dirty="0">
                <a:latin typeface="微软雅黑" pitchFamily="34" charset="-122"/>
                <a:ea typeface="微软雅黑" pitchFamily="34" charset="-122"/>
              </a:rPr>
              <a:t>Hackathon</a:t>
            </a:r>
            <a:r>
              <a:rPr lang="zh-CN" altLang="en-US" sz="1000" dirty="0">
                <a:latin typeface="微软雅黑" pitchFamily="34" charset="-122"/>
                <a:ea typeface="微软雅黑" pitchFamily="34" charset="-122"/>
              </a:rPr>
              <a:t>冠军，</a:t>
            </a:r>
          </a:p>
          <a:p>
            <a:r>
              <a:rPr lang="zh-CN" altLang="en-US" sz="1000" dirty="0">
                <a:latin typeface="微软雅黑" pitchFamily="34" charset="-122"/>
                <a:ea typeface="微软雅黑" pitchFamily="34" charset="-122"/>
              </a:rPr>
              <a:t>获清华大学经管学院 </a:t>
            </a:r>
            <a:r>
              <a:rPr lang="en-US" altLang="zh-CN" sz="1000" dirty="0">
                <a:latin typeface="微软雅黑" pitchFamily="34" charset="-122"/>
                <a:ea typeface="微软雅黑" pitchFamily="34" charset="-122"/>
              </a:rPr>
              <a:t>Facebook</a:t>
            </a:r>
          </a:p>
          <a:p>
            <a:r>
              <a:rPr lang="zh-CN" altLang="en-US" sz="1000" dirty="0">
                <a:latin typeface="微软雅黑" pitchFamily="34" charset="-122"/>
                <a:ea typeface="微软雅黑" pitchFamily="34" charset="-122"/>
              </a:rPr>
              <a:t>创新与创业商业比赛三等奖；</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曾就职搜狗，任桌面新产品部及</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机器人组开发工程师；</a:t>
            </a:r>
            <a:endParaRPr lang="en-US" altLang="zh-CN" sz="1000" dirty="0">
              <a:latin typeface="微软雅黑" pitchFamily="34" charset="-122"/>
              <a:ea typeface="微软雅黑" pitchFamily="34" charset="-122"/>
            </a:endParaRPr>
          </a:p>
          <a:p>
            <a:r>
              <a:rPr lang="zh-CN" altLang="en-US" sz="1000" dirty="0">
                <a:latin typeface="微软雅黑" pitchFamily="34" charset="-122"/>
                <a:ea typeface="微软雅黑" pitchFamily="34" charset="-122"/>
              </a:rPr>
              <a:t>虚拟现实、人机交互专家</a:t>
            </a:r>
            <a:endParaRPr lang="en-US" altLang="zh-CN" sz="1000" dirty="0">
              <a:latin typeface="微软雅黑" pitchFamily="34" charset="-122"/>
              <a:ea typeface="微软雅黑" pitchFamily="34" charset="-122"/>
            </a:endParaRPr>
          </a:p>
          <a:p>
            <a:pPr lvl="0" algn="ctr"/>
            <a:endParaRPr sz="1200" dirty="0">
              <a:solidFill>
                <a:srgbClr val="0081E2"/>
              </a:solidFill>
              <a:latin typeface="微软雅黑" pitchFamily="34" charset="-122"/>
              <a:ea typeface="微软雅黑" pitchFamily="34" charset="-122"/>
            </a:endParaRPr>
          </a:p>
          <a:p>
            <a:pPr algn="ctr"/>
            <a:endParaRPr lang="en-US" altLang="zh-CN" sz="1050" dirty="0">
              <a:latin typeface="微软雅黑" pitchFamily="34" charset="-122"/>
              <a:ea typeface="微软雅黑" pitchFamily="34" charset="-122"/>
            </a:endParaRPr>
          </a:p>
        </p:txBody>
      </p:sp>
      <p:grpSp>
        <p:nvGrpSpPr>
          <p:cNvPr id="2" name="Group 1"/>
          <p:cNvGrpSpPr/>
          <p:nvPr/>
        </p:nvGrpSpPr>
        <p:grpSpPr>
          <a:xfrm>
            <a:off x="3874875" y="1360775"/>
            <a:ext cx="720000" cy="720000"/>
            <a:chOff x="1525692" y="1622331"/>
            <a:chExt cx="720000" cy="720000"/>
          </a:xfrm>
        </p:grpSpPr>
        <p:sp>
          <p:nvSpPr>
            <p:cNvPr id="59" name="Shape 507"/>
            <p:cNvSpPr/>
            <p:nvPr/>
          </p:nvSpPr>
          <p:spPr>
            <a:xfrm>
              <a:off x="1525692" y="1622331"/>
              <a:ext cx="720000" cy="72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微软雅黑" panose="020B0503020204020204" pitchFamily="34" charset="-122"/>
                <a:ea typeface="微软雅黑" panose="020B0503020204020204" pitchFamily="34" charset="-122"/>
              </a:endParaRPr>
            </a:p>
          </p:txBody>
        </p:sp>
        <p:pic>
          <p:nvPicPr>
            <p:cNvPr id="60" name="Picture 59"/>
            <p:cNvPicPr>
              <a:picLocks noChangeAspect="1"/>
            </p:cNvPicPr>
            <p:nvPr/>
          </p:nvPicPr>
          <p:blipFill rotWithShape="1">
            <a:blip r:embed="rId3">
              <a:extLst>
                <a:ext uri="{28A0092B-C50C-407E-A947-70E740481C1C}">
                  <a14:useLocalDpi xmlns:a14="http://schemas.microsoft.com/office/drawing/2010/main" val="0"/>
                </a:ext>
              </a:extLst>
            </a:blip>
            <a:srcRect l="-248" t="6884" r="-2490" b="11160"/>
            <a:stretch/>
          </p:blipFill>
          <p:spPr>
            <a:xfrm>
              <a:off x="1538351" y="1634978"/>
              <a:ext cx="700442" cy="697707"/>
            </a:xfrm>
            <a:prstGeom prst="ellipse">
              <a:avLst/>
            </a:prstGeom>
          </p:spPr>
        </p:pic>
      </p:grpSp>
      <p:grpSp>
        <p:nvGrpSpPr>
          <p:cNvPr id="8" name="Group 7"/>
          <p:cNvGrpSpPr/>
          <p:nvPr/>
        </p:nvGrpSpPr>
        <p:grpSpPr>
          <a:xfrm>
            <a:off x="6493933" y="1349380"/>
            <a:ext cx="720000" cy="720000"/>
            <a:chOff x="6543471" y="1336733"/>
            <a:chExt cx="720000" cy="720000"/>
          </a:xfrm>
        </p:grpSpPr>
        <p:sp>
          <p:nvSpPr>
            <p:cNvPr id="41" name="Shape 541"/>
            <p:cNvSpPr/>
            <p:nvPr/>
          </p:nvSpPr>
          <p:spPr>
            <a:xfrm>
              <a:off x="6543471" y="1336733"/>
              <a:ext cx="720000" cy="72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4"/>
            <a:srcRect l="10866" t="8024" r="10695" b="16348"/>
            <a:stretch/>
          </p:blipFill>
          <p:spPr>
            <a:xfrm>
              <a:off x="6553958" y="1341495"/>
              <a:ext cx="697921" cy="709200"/>
            </a:xfrm>
            <a:prstGeom prst="ellipse">
              <a:avLst/>
            </a:prstGeom>
          </p:spPr>
        </p:pic>
      </p:grpSp>
      <p:sp>
        <p:nvSpPr>
          <p:cNvPr id="47" name="Shape 509"/>
          <p:cNvSpPr/>
          <p:nvPr/>
        </p:nvSpPr>
        <p:spPr>
          <a:xfrm>
            <a:off x="5819506" y="2290364"/>
            <a:ext cx="2068854" cy="1685878"/>
          </a:xfrm>
          <a:prstGeom prst="rect">
            <a:avLst/>
          </a:prstGeom>
          <a:noFill/>
          <a:ln>
            <a:noFill/>
          </a:ln>
        </p:spPr>
        <p:txBody>
          <a:bodyPr spcFirstLastPara="1" wrap="square" lIns="91425" tIns="45700" rIns="91425" bIns="45700" anchor="t" anchorCtr="0">
            <a:noAutofit/>
          </a:bodyPr>
          <a:lstStyle/>
          <a:p>
            <a:pPr lvl="0" algn="ctr"/>
            <a:r>
              <a:rPr lang="zh-CN" altLang="en-US" sz="1200" b="1" dirty="0">
                <a:latin typeface="微软雅黑" pitchFamily="34" charset="-122"/>
                <a:ea typeface="微软雅黑" pitchFamily="34" charset="-122"/>
              </a:rPr>
              <a:t>王洪远 </a:t>
            </a:r>
            <a:r>
              <a:rPr lang="zh-CN"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项目</a:t>
            </a:r>
            <a:r>
              <a:rPr lang="zh-CN" altLang="en-US" sz="1200" dirty="0">
                <a:solidFill>
                  <a:schemeClr val="dk1"/>
                </a:solidFill>
                <a:latin typeface="微软雅黑" pitchFamily="34" charset="-122"/>
                <a:ea typeface="微软雅黑" pitchFamily="34" charset="-122"/>
              </a:rPr>
              <a:t>经理</a:t>
            </a:r>
            <a:r>
              <a:rPr lang="en-US" altLang="zh-CN" sz="1200" dirty="0">
                <a:solidFill>
                  <a:schemeClr val="dk1"/>
                </a:solidFill>
                <a:latin typeface="微软雅黑" pitchFamily="34" charset="-122"/>
                <a:ea typeface="微软雅黑" pitchFamily="34" charset="-122"/>
              </a:rPr>
              <a:t>&amp;</a:t>
            </a:r>
            <a:r>
              <a:rPr lang="zh-CN" altLang="en-US" sz="1200" dirty="0">
                <a:solidFill>
                  <a:schemeClr val="dk1"/>
                </a:solidFill>
                <a:latin typeface="微软雅黑" pitchFamily="34" charset="-122"/>
                <a:ea typeface="微软雅黑" pitchFamily="34" charset="-122"/>
              </a:rPr>
              <a:t>合伙人</a:t>
            </a:r>
            <a:endParaRPr sz="1200" dirty="0">
              <a:solidFill>
                <a:srgbClr val="0081E2"/>
              </a:solidFill>
              <a:latin typeface="微软雅黑" pitchFamily="34" charset="-122"/>
              <a:ea typeface="微软雅黑" pitchFamily="34" charset="-122"/>
            </a:endParaRPr>
          </a:p>
          <a:p>
            <a:pPr lvl="0" algn="ctr">
              <a:buClr>
                <a:schemeClr val="dk1"/>
              </a:buClr>
            </a:pPr>
            <a:endParaRPr lang="en-US" altLang="zh-CN" sz="900" dirty="0">
              <a:latin typeface="微软雅黑" pitchFamily="34" charset="-122"/>
              <a:ea typeface="微软雅黑" pitchFamily="34" charset="-122"/>
            </a:endParaRPr>
          </a:p>
          <a:p>
            <a:pPr lvl="0">
              <a:buClr>
                <a:schemeClr val="dk1"/>
              </a:buClr>
            </a:pPr>
            <a:r>
              <a:rPr lang="zh-CN" altLang="en-US" sz="1000" dirty="0">
                <a:latin typeface="微软雅黑" pitchFamily="34" charset="-122"/>
                <a:ea typeface="微软雅黑" pitchFamily="34" charset="-122"/>
              </a:rPr>
              <a:t>杜克大学医学物理硕士毕业；作为核心成员加入硬件创业公司（经历从</a:t>
            </a:r>
            <a:r>
              <a:rPr lang="en-US" altLang="zh-CN" sz="1000" dirty="0">
                <a:latin typeface="微软雅黑" pitchFamily="34" charset="-122"/>
                <a:ea typeface="微软雅黑" pitchFamily="34" charset="-122"/>
              </a:rPr>
              <a:t>0</a:t>
            </a:r>
            <a:r>
              <a:rPr lang="zh-CN" altLang="en-US" sz="1000" dirty="0">
                <a:latin typeface="微软雅黑" pitchFamily="34" charset="-122"/>
                <a:ea typeface="微软雅黑" pitchFamily="34" charset="-122"/>
              </a:rPr>
              <a:t>到</a:t>
            </a:r>
            <a:r>
              <a:rPr lang="en-US" altLang="zh-CN" sz="1000" dirty="0">
                <a:latin typeface="微软雅黑" pitchFamily="34" charset="-122"/>
                <a:ea typeface="微软雅黑" pitchFamily="34" charset="-122"/>
              </a:rPr>
              <a:t>B</a:t>
            </a:r>
            <a:r>
              <a:rPr lang="zh-CN" altLang="en-US" sz="1000" dirty="0">
                <a:latin typeface="微软雅黑" pitchFamily="34" charset="-122"/>
                <a:ea typeface="微软雅黑" pitchFamily="34" charset="-122"/>
              </a:rPr>
              <a:t>轮），任研发部主管职位，对计算机视觉有深入了解以及丰富从业经验，曾带领</a:t>
            </a:r>
            <a:r>
              <a:rPr lang="en-US" altLang="zh-CN" sz="1000" dirty="0">
                <a:latin typeface="微软雅黑" pitchFamily="34" charset="-122"/>
                <a:ea typeface="微软雅黑" pitchFamily="34" charset="-122"/>
              </a:rPr>
              <a:t>15</a:t>
            </a:r>
            <a:r>
              <a:rPr lang="zh-CN" altLang="en-US" sz="1000" dirty="0">
                <a:latin typeface="微软雅黑" pitchFamily="34" charset="-122"/>
                <a:ea typeface="微软雅黑" pitchFamily="34" charset="-122"/>
              </a:rPr>
              <a:t>人团队完成多个软硬件研发项目，并参与完成三款工业级产品的硬件迭代与软件研发与完善，产品已进入市场销售</a:t>
            </a:r>
          </a:p>
        </p:txBody>
      </p:sp>
      <p:pic>
        <p:nvPicPr>
          <p:cNvPr id="46" name="Picture 2" descr="https://timgsa.baidu.com/timg?image&amp;quality=80&amp;size=b9999_10000&amp;sec=1537958530085&amp;di=715395b6795deda5d893dcf9f07dad00&amp;imgtype=0&amp;src=http%3A%2F%2Fimg.mp.itc.cn%2Fupload%2F20170224%2Fb3f466acf2804e37aa54c744010cdebf_th.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7262" y="4262463"/>
            <a:ext cx="689629" cy="68962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http://www.hinews.cn/pic/003/011/497/00301149761_61514c8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3933" y="4350828"/>
            <a:ext cx="525712" cy="5383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http://i1.qhimg.com/t01ecf78b086daebc5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2608" y="4350828"/>
            <a:ext cx="542741" cy="52284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217725" y="241225"/>
            <a:ext cx="7321650" cy="325625"/>
            <a:chOff x="217725" y="241225"/>
            <a:chExt cx="7321650" cy="325625"/>
          </a:xfrm>
        </p:grpSpPr>
        <p:grpSp>
          <p:nvGrpSpPr>
            <p:cNvPr id="20" name="Group 19"/>
            <p:cNvGrpSpPr/>
            <p:nvPr/>
          </p:nvGrpSpPr>
          <p:grpSpPr>
            <a:xfrm>
              <a:off x="217725" y="244700"/>
              <a:ext cx="6796350" cy="322150"/>
              <a:chOff x="217725" y="244700"/>
              <a:chExt cx="6796350" cy="322150"/>
            </a:xfrm>
          </p:grpSpPr>
          <p:grpSp>
            <p:nvGrpSpPr>
              <p:cNvPr id="22" name="Group 21"/>
              <p:cNvGrpSpPr/>
              <p:nvPr/>
            </p:nvGrpSpPr>
            <p:grpSpPr>
              <a:xfrm>
                <a:off x="217725" y="244700"/>
                <a:ext cx="6796350" cy="322150"/>
                <a:chOff x="217725" y="244700"/>
                <a:chExt cx="6796350" cy="322150"/>
              </a:xfrm>
            </p:grpSpPr>
            <p:grpSp>
              <p:nvGrpSpPr>
                <p:cNvPr id="26" name="Group 25"/>
                <p:cNvGrpSpPr/>
                <p:nvPr/>
              </p:nvGrpSpPr>
              <p:grpSpPr>
                <a:xfrm>
                  <a:off x="217725" y="244700"/>
                  <a:ext cx="6796350" cy="322150"/>
                  <a:chOff x="217725" y="244700"/>
                  <a:chExt cx="6796350" cy="322150"/>
                </a:xfrm>
              </p:grpSpPr>
              <p:grpSp>
                <p:nvGrpSpPr>
                  <p:cNvPr id="28" name="Shape 554"/>
                  <p:cNvGrpSpPr/>
                  <p:nvPr/>
                </p:nvGrpSpPr>
                <p:grpSpPr>
                  <a:xfrm>
                    <a:off x="217725" y="244700"/>
                    <a:ext cx="6796350" cy="322150"/>
                    <a:chOff x="369925" y="6336350"/>
                    <a:chExt cx="6796350" cy="322150"/>
                  </a:xfrm>
                </p:grpSpPr>
                <p:sp>
                  <p:nvSpPr>
                    <p:cNvPr id="30" name="Shape 555"/>
                    <p:cNvSpPr/>
                    <p:nvPr/>
                  </p:nvSpPr>
                  <p:spPr>
                    <a:xfrm>
                      <a:off x="4552375" y="63363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a:t>
                      </a:r>
                      <a:r>
                        <a:rPr lang="en-US" altLang="zh-CN" sz="1300" b="1" dirty="0">
                          <a:solidFill>
                            <a:srgbClr val="FFFFFF"/>
                          </a:solidFill>
                          <a:latin typeface="微软雅黑" pitchFamily="34" charset="-122"/>
                          <a:ea typeface="微软雅黑" pitchFamily="34" charset="-122"/>
                        </a:rPr>
                        <a:t>9</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团队</a:t>
                      </a:r>
                      <a:endParaRPr sz="1300" b="1" i="0" u="none" strike="noStrike" cap="none" dirty="0">
                        <a:solidFill>
                          <a:srgbClr val="FFFFFF"/>
                        </a:solidFill>
                        <a:latin typeface="微软雅黑" pitchFamily="34" charset="-122"/>
                        <a:ea typeface="微软雅黑" pitchFamily="34" charset="-122"/>
                      </a:endParaRPr>
                    </a:p>
                  </p:txBody>
                </p:sp>
                <p:sp>
                  <p:nvSpPr>
                    <p:cNvPr id="3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7"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3"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24"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1"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5"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核心团队</a:t>
            </a:r>
            <a:endParaRPr sz="2000" b="1" dirty="0">
              <a:latin typeface="微软雅黑" panose="020B0503020204020204" pitchFamily="34" charset="-122"/>
              <a:ea typeface="微软雅黑" panose="020B0503020204020204" pitchFamily="34" charset="-122"/>
            </a:endParaRPr>
          </a:p>
        </p:txBody>
      </p:sp>
      <p:grpSp>
        <p:nvGrpSpPr>
          <p:cNvPr id="36" name="Group 35"/>
          <p:cNvGrpSpPr/>
          <p:nvPr/>
        </p:nvGrpSpPr>
        <p:grpSpPr>
          <a:xfrm>
            <a:off x="1264125" y="1349380"/>
            <a:ext cx="720000" cy="720735"/>
            <a:chOff x="1471027" y="1344089"/>
            <a:chExt cx="720000" cy="720735"/>
          </a:xfrm>
        </p:grpSpPr>
        <p:sp>
          <p:nvSpPr>
            <p:cNvPr id="37" name="Shape 541"/>
            <p:cNvSpPr/>
            <p:nvPr/>
          </p:nvSpPr>
          <p:spPr>
            <a:xfrm>
              <a:off x="1471027" y="1344089"/>
              <a:ext cx="720000" cy="72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微软雅黑" panose="020B0503020204020204" pitchFamily="34" charset="-122"/>
                <a:ea typeface="微软雅黑" panose="020B0503020204020204" pitchFamily="34" charset="-122"/>
              </a:endParaRPr>
            </a:p>
          </p:txBody>
        </p:sp>
        <p:pic>
          <p:nvPicPr>
            <p:cNvPr id="38"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l="459" r="459" b="20841"/>
            <a:stretch/>
          </p:blipFill>
          <p:spPr bwMode="auto">
            <a:xfrm>
              <a:off x="1480517" y="1355484"/>
              <a:ext cx="709340" cy="70934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Shape 509"/>
          <p:cNvSpPr/>
          <p:nvPr/>
        </p:nvSpPr>
        <p:spPr>
          <a:xfrm>
            <a:off x="515111" y="2278969"/>
            <a:ext cx="2330245" cy="1685878"/>
          </a:xfrm>
          <a:prstGeom prst="rect">
            <a:avLst/>
          </a:prstGeom>
          <a:noFill/>
          <a:ln>
            <a:noFill/>
          </a:ln>
        </p:spPr>
        <p:txBody>
          <a:bodyPr spcFirstLastPara="1" wrap="square" lIns="91425" tIns="45700" rIns="91425" bIns="45700" anchor="t" anchorCtr="0">
            <a:noAutofit/>
          </a:bodyPr>
          <a:lstStyle/>
          <a:p>
            <a:pPr lvl="0" algn="ctr"/>
            <a:r>
              <a:rPr lang="zh-CN" altLang="en-US" sz="1200" b="1" dirty="0">
                <a:latin typeface="微软雅黑" pitchFamily="34" charset="-122"/>
                <a:ea typeface="微软雅黑" pitchFamily="34" charset="-122"/>
              </a:rPr>
              <a:t>赵卫东 </a:t>
            </a:r>
            <a:r>
              <a:rPr lang="zh-CN" altLang="zh-CN" sz="1200" dirty="0">
                <a:latin typeface="微软雅黑" pitchFamily="34" charset="-122"/>
                <a:ea typeface="微软雅黑" pitchFamily="34" charset="-122"/>
              </a:rPr>
              <a:t>| </a:t>
            </a:r>
            <a:r>
              <a:rPr lang="zh-CN" altLang="en-US" sz="1200" dirty="0">
                <a:latin typeface="微软雅黑" pitchFamily="34" charset="-122"/>
                <a:ea typeface="微软雅黑" pitchFamily="34" charset="-122"/>
              </a:rPr>
              <a:t>创始人</a:t>
            </a:r>
            <a:endParaRPr lang="en-US" altLang="zh-CN" sz="1200" dirty="0">
              <a:latin typeface="微软雅黑" pitchFamily="34" charset="-122"/>
              <a:ea typeface="微软雅黑" pitchFamily="34" charset="-122"/>
            </a:endParaRPr>
          </a:p>
          <a:p>
            <a:pPr lvl="0" algn="ctr"/>
            <a:endParaRPr lang="en-US" altLang="zh-CN" sz="900" dirty="0">
              <a:latin typeface="微软雅黑" pitchFamily="34" charset="-122"/>
              <a:ea typeface="微软雅黑" pitchFamily="34" charset="-122"/>
            </a:endParaRPr>
          </a:p>
          <a:p>
            <a:pPr lvl="0">
              <a:buClr>
                <a:schemeClr val="dk1"/>
              </a:buClr>
            </a:pPr>
            <a:r>
              <a:rPr lang="zh-CN" altLang="en-US" sz="1000" dirty="0">
                <a:latin typeface="微软雅黑" pitchFamily="34" charset="-122"/>
                <a:ea typeface="微软雅黑" pitchFamily="34" charset="-122"/>
              </a:rPr>
              <a:t>博士，教授，信息系统项目管理师（高级项目经理），硕士生导师；</a:t>
            </a:r>
            <a:endParaRPr lang="en-US" altLang="zh-CN" sz="1000" dirty="0">
              <a:latin typeface="微软雅黑" pitchFamily="34" charset="-122"/>
              <a:ea typeface="微软雅黑" pitchFamily="34" charset="-122"/>
            </a:endParaRPr>
          </a:p>
          <a:p>
            <a:pPr lvl="0">
              <a:buClr>
                <a:schemeClr val="dk1"/>
              </a:buClr>
            </a:pPr>
            <a:r>
              <a:rPr lang="zh-CN" altLang="en-US" sz="1000" dirty="0">
                <a:latin typeface="微软雅黑" pitchFamily="34" charset="-122"/>
                <a:ea typeface="微软雅黑" pitchFamily="34" charset="-122"/>
              </a:rPr>
              <a:t>现担任山东科技大学计算机学院软件工程系主任；</a:t>
            </a:r>
            <a:endParaRPr lang="en-US" altLang="zh-CN" sz="1000" dirty="0">
              <a:latin typeface="微软雅黑" pitchFamily="34" charset="-122"/>
              <a:ea typeface="微软雅黑" pitchFamily="34" charset="-122"/>
            </a:endParaRPr>
          </a:p>
          <a:p>
            <a:pPr lvl="0">
              <a:buClr>
                <a:schemeClr val="dk1"/>
              </a:buClr>
            </a:pPr>
            <a:r>
              <a:rPr lang="zh-CN" altLang="en-US" sz="1000" dirty="0">
                <a:latin typeface="微软雅黑" pitchFamily="34" charset="-122"/>
                <a:ea typeface="微软雅黑" pitchFamily="34" charset="-122"/>
              </a:rPr>
              <a:t>主持多项纵横向项目，获得国家科技进步二等奖、山东省科技进步一等奖等；</a:t>
            </a:r>
            <a:endParaRPr lang="en-US" altLang="zh-CN" sz="1000" dirty="0">
              <a:latin typeface="微软雅黑" pitchFamily="34" charset="-122"/>
              <a:ea typeface="微软雅黑" pitchFamily="34" charset="-122"/>
            </a:endParaRPr>
          </a:p>
          <a:p>
            <a:pPr lvl="0">
              <a:buClr>
                <a:schemeClr val="dk1"/>
              </a:buClr>
            </a:pPr>
            <a:r>
              <a:rPr lang="zh-CN" altLang="en-US" sz="1000" dirty="0">
                <a:latin typeface="微软雅黑" pitchFamily="34" charset="-122"/>
                <a:ea typeface="微软雅黑" pitchFamily="34" charset="-122"/>
              </a:rPr>
              <a:t>在国内外重要学术刊物发表论文</a:t>
            </a:r>
            <a:r>
              <a:rPr lang="en-US" altLang="zh-CN" sz="1000" dirty="0">
                <a:latin typeface="微软雅黑" pitchFamily="34" charset="-122"/>
                <a:ea typeface="微软雅黑" pitchFamily="34" charset="-122"/>
              </a:rPr>
              <a:t>50</a:t>
            </a:r>
            <a:r>
              <a:rPr lang="zh-CN" altLang="en-US" sz="1000" dirty="0">
                <a:latin typeface="微软雅黑" pitchFamily="34" charset="-122"/>
                <a:ea typeface="微软雅黑" pitchFamily="34" charset="-122"/>
              </a:rPr>
              <a:t>多篇，其中被</a:t>
            </a:r>
            <a:r>
              <a:rPr lang="en-US" altLang="zh-CN" sz="1000" dirty="0">
                <a:latin typeface="微软雅黑" pitchFamily="34" charset="-122"/>
                <a:ea typeface="微软雅黑" pitchFamily="34" charset="-122"/>
              </a:rPr>
              <a:t>SCI</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EI</a:t>
            </a:r>
            <a:r>
              <a:rPr lang="zh-CN" altLang="en-US" sz="1000" dirty="0">
                <a:latin typeface="微软雅黑" pitchFamily="34" charset="-122"/>
                <a:ea typeface="微软雅黑" pitchFamily="34" charset="-122"/>
              </a:rPr>
              <a:t>、</a:t>
            </a:r>
            <a:r>
              <a:rPr lang="en-US" altLang="zh-CN" sz="1000" dirty="0">
                <a:latin typeface="微软雅黑" pitchFamily="34" charset="-122"/>
                <a:ea typeface="微软雅黑" pitchFamily="34" charset="-122"/>
              </a:rPr>
              <a:t>ISTP</a:t>
            </a:r>
            <a:r>
              <a:rPr lang="zh-CN" altLang="en-US" sz="1000" dirty="0">
                <a:latin typeface="微软雅黑" pitchFamily="34" charset="-122"/>
                <a:ea typeface="微软雅黑" pitchFamily="34" charset="-122"/>
              </a:rPr>
              <a:t>索引近</a:t>
            </a:r>
            <a:r>
              <a:rPr lang="en-US" altLang="zh-CN" sz="1000" dirty="0">
                <a:latin typeface="微软雅黑" pitchFamily="34" charset="-122"/>
                <a:ea typeface="微软雅黑" pitchFamily="34" charset="-122"/>
              </a:rPr>
              <a:t>20</a:t>
            </a:r>
            <a:r>
              <a:rPr lang="zh-CN" altLang="en-US" sz="1000" dirty="0">
                <a:latin typeface="微软雅黑" pitchFamily="34" charset="-122"/>
                <a:ea typeface="微软雅黑" pitchFamily="34" charset="-122"/>
              </a:rPr>
              <a:t>篇</a:t>
            </a:r>
            <a:endParaRPr lang="en-US" altLang="zh-CN" sz="1000" dirty="0">
              <a:latin typeface="微软雅黑" pitchFamily="34" charset="-122"/>
              <a:ea typeface="微软雅黑" pitchFamily="34" charset="-122"/>
            </a:endParaRPr>
          </a:p>
          <a:p>
            <a:pPr lvl="0">
              <a:buClr>
                <a:schemeClr val="dk1"/>
              </a:buClr>
            </a:pPr>
            <a:endParaRPr lang="zh-CN" altLang="en-US" sz="1000" dirty="0">
              <a:latin typeface="微软雅黑" pitchFamily="34" charset="-122"/>
              <a:ea typeface="微软雅黑" pitchFamily="34" charset="-122"/>
            </a:endParaRPr>
          </a:p>
        </p:txBody>
      </p:sp>
    </p:spTree>
    <p:extLst>
      <p:ext uri="{BB962C8B-B14F-4D97-AF65-F5344CB8AC3E}">
        <p14:creationId xmlns:p14="http://schemas.microsoft.com/office/powerpoint/2010/main" val="146803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E8DCE"/>
        </a:solidFill>
        <a:effectLst/>
      </p:bgPr>
    </p:bg>
    <p:spTree>
      <p:nvGrpSpPr>
        <p:cNvPr id="1" name="Shape 53"/>
        <p:cNvGrpSpPr/>
        <p:nvPr/>
      </p:nvGrpSpPr>
      <p:grpSpPr>
        <a:xfrm>
          <a:off x="0" y="0"/>
          <a:ext cx="0" cy="0"/>
          <a:chOff x="0" y="0"/>
          <a:chExt cx="0" cy="0"/>
        </a:xfrm>
      </p:grpSpPr>
      <p:sp>
        <p:nvSpPr>
          <p:cNvPr id="9" name="Shape 691"/>
          <p:cNvSpPr/>
          <p:nvPr/>
        </p:nvSpPr>
        <p:spPr>
          <a:xfrm>
            <a:off x="1814725" y="1679400"/>
            <a:ext cx="5446500" cy="13881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zh-CN" altLang="en-US" sz="7200" dirty="0">
                <a:solidFill>
                  <a:srgbClr val="FFFFFF"/>
                </a:solidFill>
              </a:rPr>
              <a:t>附录</a:t>
            </a:r>
            <a:endParaRPr sz="7200" dirty="0">
              <a:solidFill>
                <a:srgbClr val="FFFFFF"/>
              </a:solidFill>
            </a:endParaRPr>
          </a:p>
        </p:txBody>
      </p:sp>
    </p:spTree>
    <p:extLst>
      <p:ext uri="{BB962C8B-B14F-4D97-AF65-F5344CB8AC3E}">
        <p14:creationId xmlns:p14="http://schemas.microsoft.com/office/powerpoint/2010/main" val="3286964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664670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面向消费（</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Leap Motion</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计算机视觉</a:t>
            </a:r>
            <a:endParaRPr sz="2000" b="1" dirty="0">
              <a:latin typeface="微软雅黑" pitchFamily="34" charset="-122"/>
              <a:ea typeface="微软雅黑" pitchFamily="34" charset="-122"/>
            </a:endParaRPr>
          </a:p>
        </p:txBody>
      </p:sp>
      <p:pic>
        <p:nvPicPr>
          <p:cNvPr id="260" name="Shape 260"/>
          <p:cNvPicPr preferRelativeResize="0"/>
          <p:nvPr/>
        </p:nvPicPr>
        <p:blipFill>
          <a:blip r:embed="rId3">
            <a:alphaModFix/>
          </a:blip>
          <a:stretch>
            <a:fillRect/>
          </a:stretch>
        </p:blipFill>
        <p:spPr>
          <a:xfrm rot="-508644">
            <a:off x="641503" y="1891924"/>
            <a:ext cx="1877246" cy="935876"/>
          </a:xfrm>
          <a:prstGeom prst="rect">
            <a:avLst/>
          </a:prstGeom>
          <a:noFill/>
          <a:ln>
            <a:noFill/>
          </a:ln>
        </p:spPr>
      </p:pic>
      <p:graphicFrame>
        <p:nvGraphicFramePr>
          <p:cNvPr id="38" name="Chart 37"/>
          <p:cNvGraphicFramePr/>
          <p:nvPr/>
        </p:nvGraphicFramePr>
        <p:xfrm>
          <a:off x="341688" y="2520000"/>
          <a:ext cx="2516856" cy="2450494"/>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p:cNvSpPr/>
          <p:nvPr/>
        </p:nvSpPr>
        <p:spPr>
          <a:xfrm>
            <a:off x="3481625" y="1758667"/>
            <a:ext cx="4521204" cy="2631490"/>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Leap Motion</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hlinkClick r:id="rId5"/>
              </a:rPr>
              <a:t>https://www.leapmotion.com/</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售价：约￥</a:t>
            </a:r>
            <a:r>
              <a:rPr lang="en-US" altLang="zh-CN" sz="1000" b="1" dirty="0">
                <a:latin typeface="微软雅黑" pitchFamily="34" charset="-122"/>
                <a:ea typeface="微软雅黑" pitchFamily="34" charset="-122"/>
              </a:rPr>
              <a:t>612</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$89.99</a:t>
            </a:r>
            <a:r>
              <a:rPr lang="zh-CN" altLang="en-US" sz="1000" b="1" dirty="0">
                <a:latin typeface="微软雅黑" pitchFamily="34" charset="-122"/>
                <a:ea typeface="微软雅黑" pitchFamily="34" charset="-122"/>
              </a:rPr>
              <a:t>） </a:t>
            </a:r>
            <a:r>
              <a:rPr lang="en-US"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一款以图像检测为原理的手势交互设备，以摄像机捕捉手的位移和动作，并可以叠加在</a:t>
            </a:r>
            <a:r>
              <a:rPr lang="en-US" altLang="zh-CN" sz="1000" b="1" dirty="0">
                <a:latin typeface="微软雅黑" pitchFamily="34" charset="-122"/>
                <a:ea typeface="微软雅黑" pitchFamily="34" charset="-122"/>
              </a:rPr>
              <a:t>VR</a:t>
            </a:r>
            <a:r>
              <a:rPr lang="zh-CN" altLang="en-US" sz="1000" b="1" dirty="0">
                <a:latin typeface="微软雅黑" pitchFamily="34" charset="-122"/>
                <a:ea typeface="微软雅黑" pitchFamily="34" charset="-122"/>
              </a:rPr>
              <a:t>头显设备上进行手势交互。</a:t>
            </a:r>
            <a:r>
              <a:rPr lang="en-US" altLang="zh-CN" sz="1000" b="1" dirty="0">
                <a:latin typeface="微软雅黑" pitchFamily="34" charset="-122"/>
                <a:ea typeface="微软雅黑" pitchFamily="34" charset="-122"/>
              </a:rPr>
              <a:t>Leap Motion</a:t>
            </a:r>
            <a:r>
              <a:rPr lang="zh-CN" altLang="en-US" sz="1000" b="1" dirty="0">
                <a:latin typeface="微软雅黑" pitchFamily="34" charset="-122"/>
                <a:ea typeface="微软雅黑" pitchFamily="34" charset="-122"/>
              </a:rPr>
              <a:t>可以定义至每一个指关节的动作，等同于真实生活中双手的使用范围</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而基于图像检测，无法解决视觉遮挡问题。双手必须要置于检测摄像机所覆盖位置才能检测出手势动作，即置于</a:t>
            </a:r>
            <a:r>
              <a:rPr lang="en-US" altLang="zh-CN" sz="1000" b="1" dirty="0">
                <a:latin typeface="微软雅黑" pitchFamily="34" charset="-122"/>
                <a:ea typeface="微软雅黑" pitchFamily="34" charset="-122"/>
              </a:rPr>
              <a:t>HMD</a:t>
            </a:r>
            <a:r>
              <a:rPr lang="zh-CN" altLang="en-US" sz="1000" b="1" dirty="0">
                <a:latin typeface="微软雅黑" pitchFamily="34" charset="-122"/>
                <a:ea typeface="微软雅黑" pitchFamily="34" charset="-122"/>
              </a:rPr>
              <a:t>之前，这不符合日常生活中使用双手的规律，也大大提高了使用的疲劳程度。同时，无法给予用户触感反馈</a:t>
            </a:r>
            <a:endParaRPr lang="en-US" altLang="zh-CN" sz="1000" b="1" dirty="0">
              <a:latin typeface="微软雅黑" pitchFamily="34" charset="-122"/>
              <a:ea typeface="微软雅黑" pitchFamily="34" charset="-122"/>
            </a:endParaRPr>
          </a:p>
        </p:txBody>
      </p:sp>
      <p:cxnSp>
        <p:nvCxnSpPr>
          <p:cNvPr id="20"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grpSp>
        <p:nvGrpSpPr>
          <p:cNvPr id="21" name="Group 20"/>
          <p:cNvGrpSpPr/>
          <p:nvPr/>
        </p:nvGrpSpPr>
        <p:grpSpPr>
          <a:xfrm>
            <a:off x="217725" y="241225"/>
            <a:ext cx="7296110" cy="325625"/>
            <a:chOff x="217725" y="241225"/>
            <a:chExt cx="7296110" cy="325625"/>
          </a:xfrm>
        </p:grpSpPr>
        <p:grpSp>
          <p:nvGrpSpPr>
            <p:cNvPr id="22" name="Group 21"/>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Shape 554"/>
                  <p:cNvGrpSpPr/>
                  <p:nvPr/>
                </p:nvGrpSpPr>
                <p:grpSpPr>
                  <a:xfrm>
                    <a:off x="217725" y="241225"/>
                    <a:ext cx="7296110" cy="325625"/>
                    <a:chOff x="369925" y="6332875"/>
                    <a:chExt cx="7296110" cy="325625"/>
                  </a:xfrm>
                </p:grpSpPr>
                <p:sp>
                  <p:nvSpPr>
                    <p:cNvPr id="4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7"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3"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342484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591125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面向消费（</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VIVE </a:t>
            </a:r>
            <a:r>
              <a:rPr lang="zh-CN" altLang="en-US" sz="2000" b="1" dirty="0">
                <a:latin typeface="微软雅黑" pitchFamily="34" charset="-122"/>
                <a:ea typeface="微软雅黑" pitchFamily="34" charset="-122"/>
              </a:rPr>
              <a:t>手柄</a:t>
            </a:r>
            <a:endParaRPr lang="en-US" altLang="zh-CN" sz="2000" b="1" dirty="0">
              <a:latin typeface="微软雅黑" pitchFamily="34" charset="-122"/>
              <a:ea typeface="微软雅黑" pitchFamily="34" charset="-122"/>
            </a:endParaRP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普通手柄</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631490"/>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Vive controller</a:t>
            </a:r>
            <a:r>
              <a:rPr lang="zh-CN" altLang="arn-CL"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https://www.vive.com/cn/</a:t>
            </a:r>
            <a:r>
              <a:rPr lang="zh-CN" altLang="arn-CL"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r>
              <a:rPr lang="en-US" altLang="zh-CN" sz="1000" b="1" dirty="0">
                <a:latin typeface="微软雅黑" pitchFamily="34" charset="-122"/>
                <a:ea typeface="微软雅黑" pitchFamily="34" charset="-122"/>
              </a:rPr>
              <a:t>1199 / </a:t>
            </a:r>
            <a:r>
              <a:rPr lang="zh-CN" altLang="en-US" sz="1000" b="1" dirty="0">
                <a:latin typeface="微软雅黑" pitchFamily="34" charset="-122"/>
                <a:ea typeface="微软雅黑" pitchFamily="34" charset="-122"/>
              </a:rPr>
              <a:t>只 （双手需要</a:t>
            </a:r>
            <a:r>
              <a:rPr lang="en-US" altLang="zh-CN" sz="1000" b="1" dirty="0">
                <a:latin typeface="微软雅黑" pitchFamily="34" charset="-122"/>
                <a:ea typeface="微软雅黑" pitchFamily="34" charset="-122"/>
              </a:rPr>
              <a:t>2</a:t>
            </a:r>
            <a:r>
              <a:rPr lang="zh-CN" altLang="en-US" sz="1000" b="1" dirty="0">
                <a:latin typeface="微软雅黑" pitchFamily="34" charset="-122"/>
                <a:ea typeface="微软雅黑" pitchFamily="34" charset="-122"/>
              </a:rPr>
              <a:t>只）</a:t>
            </a: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VIVE</a:t>
            </a:r>
            <a:r>
              <a:rPr lang="zh-CN" altLang="en-US" sz="1000" b="1" dirty="0">
                <a:latin typeface="微软雅黑" pitchFamily="34" charset="-122"/>
                <a:ea typeface="微软雅黑" pitchFamily="34" charset="-122"/>
              </a:rPr>
              <a:t>的手柄得益于当前虚拟现实行业最好的空间定位技术</a:t>
            </a:r>
            <a:r>
              <a:rPr lang="en-US" altLang="zh-CN" sz="1000" b="1" dirty="0">
                <a:latin typeface="微软雅黑" pitchFamily="34" charset="-122"/>
                <a:ea typeface="微软雅黑" pitchFamily="34" charset="-122"/>
              </a:rPr>
              <a:t>Lighthouse</a:t>
            </a:r>
            <a:r>
              <a:rPr lang="zh-CN" altLang="en-US" sz="1000" b="1" dirty="0">
                <a:latin typeface="微软雅黑" pitchFamily="34" charset="-122"/>
                <a:ea typeface="微软雅黑" pitchFamily="34" charset="-122"/>
              </a:rPr>
              <a:t>，能够精确的定位用户手部的空间活动，从而大幅提高了虚拟现实的沉浸感</a:t>
            </a: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zh-CN" altLang="en-US"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作为第一代产品，它远未达到完善的状态，软硬件还有很大提升空间。手柄交互并非最适合的</a:t>
            </a:r>
            <a:r>
              <a:rPr lang="en-US" altLang="zh-CN" sz="1000" b="1" dirty="0">
                <a:latin typeface="微软雅黑" pitchFamily="34" charset="-122"/>
                <a:ea typeface="微软雅黑" pitchFamily="34" charset="-122"/>
              </a:rPr>
              <a:t>3D</a:t>
            </a:r>
            <a:r>
              <a:rPr lang="zh-CN" altLang="en-US" sz="1000" b="1" dirty="0">
                <a:latin typeface="微软雅黑" pitchFamily="34" charset="-122"/>
                <a:ea typeface="微软雅黑" pitchFamily="34" charset="-122"/>
              </a:rPr>
              <a:t>交互方式，只能算作初期的过渡产品</a:t>
            </a: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506" y="1878975"/>
            <a:ext cx="1481844" cy="1018380"/>
          </a:xfrm>
          <a:prstGeom prst="rect">
            <a:avLst/>
          </a:prstGeom>
        </p:spPr>
      </p:pic>
      <p:cxnSp>
        <p:nvCxnSpPr>
          <p:cNvPr id="20"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grpSp>
        <p:nvGrpSpPr>
          <p:cNvPr id="22" name="Group 21"/>
          <p:cNvGrpSpPr/>
          <p:nvPr/>
        </p:nvGrpSpPr>
        <p:grpSpPr>
          <a:xfrm>
            <a:off x="217725" y="241225"/>
            <a:ext cx="7296110" cy="325625"/>
            <a:chOff x="217725" y="241225"/>
            <a:chExt cx="7296110" cy="325625"/>
          </a:xfrm>
        </p:grpSpPr>
        <p:grpSp>
          <p:nvGrpSpPr>
            <p:cNvPr id="23" name="Group 22"/>
            <p:cNvGrpSpPr/>
            <p:nvPr/>
          </p:nvGrpSpPr>
          <p:grpSpPr>
            <a:xfrm>
              <a:off x="217725" y="241225"/>
              <a:ext cx="7296110" cy="325625"/>
              <a:chOff x="217725" y="241225"/>
              <a:chExt cx="7296110" cy="325625"/>
            </a:xfrm>
          </p:grpSpPr>
          <p:grpSp>
            <p:nvGrpSpPr>
              <p:cNvPr id="25" name="Group 24"/>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Shape 554"/>
                  <p:cNvGrpSpPr/>
                  <p:nvPr/>
                </p:nvGrpSpPr>
                <p:grpSpPr>
                  <a:xfrm>
                    <a:off x="217725" y="241225"/>
                    <a:ext cx="7296110" cy="325625"/>
                    <a:chOff x="369925" y="6332875"/>
                    <a:chExt cx="7296110" cy="325625"/>
                  </a:xfrm>
                </p:grpSpPr>
                <p:sp>
                  <p:nvSpPr>
                    <p:cNvPr id="4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7"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4"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49669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643340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面向消费（</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Oculus Touch</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新型手柄</a:t>
            </a:r>
            <a:endParaRPr sz="2000" b="1" dirty="0">
              <a:latin typeface="微软雅黑" pitchFamily="34" charset="-122"/>
              <a:ea typeface="微软雅黑" pitchFamily="34" charset="-122"/>
            </a:endParaRPr>
          </a:p>
        </p:txBody>
      </p:sp>
      <p:sp>
        <p:nvSpPr>
          <p:cNvPr id="6" name="Rectangle 5"/>
          <p:cNvSpPr/>
          <p:nvPr/>
        </p:nvSpPr>
        <p:spPr>
          <a:xfrm>
            <a:off x="3481625" y="1758667"/>
            <a:ext cx="4521204" cy="2631490"/>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Oculus Touch</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hlinkClick r:id="rId3"/>
              </a:rPr>
              <a:t>https://www.oculus.com/rift/</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售价：约￥</a:t>
            </a:r>
            <a:r>
              <a:rPr lang="en-US" altLang="zh-CN" sz="1000" b="1" dirty="0">
                <a:latin typeface="微软雅黑" pitchFamily="34" charset="-122"/>
                <a:ea typeface="微软雅黑" pitchFamily="34" charset="-122"/>
              </a:rPr>
              <a:t>675 / </a:t>
            </a:r>
            <a:r>
              <a:rPr lang="zh-CN" altLang="en-US" sz="1000" b="1" dirty="0">
                <a:latin typeface="微软雅黑" pitchFamily="34" charset="-122"/>
                <a:ea typeface="微软雅黑" pitchFamily="34" charset="-122"/>
              </a:rPr>
              <a:t>只 （双手需要</a:t>
            </a:r>
            <a:r>
              <a:rPr lang="en-US" altLang="zh-CN" sz="1000" b="1" dirty="0">
                <a:latin typeface="微软雅黑" pitchFamily="34" charset="-122"/>
                <a:ea typeface="微软雅黑" pitchFamily="34" charset="-122"/>
              </a:rPr>
              <a:t>2</a:t>
            </a:r>
            <a:r>
              <a:rPr lang="zh-CN" altLang="en-US" sz="1000" b="1" dirty="0">
                <a:latin typeface="微软雅黑" pitchFamily="34" charset="-122"/>
                <a:ea typeface="微软雅黑" pitchFamily="34" charset="-122"/>
              </a:rPr>
              <a:t>只）</a:t>
            </a:r>
          </a:p>
          <a:p>
            <a:pPr>
              <a:lnSpc>
                <a:spcPct val="150000"/>
              </a:lnSpc>
            </a:pPr>
            <a:r>
              <a:rPr lang="zh-CN" altLang="en-US" sz="1000" b="1" dirty="0">
                <a:latin typeface="微软雅黑" pitchFamily="34" charset="-122"/>
                <a:ea typeface="微软雅黑" pitchFamily="34" charset="-122"/>
              </a:rPr>
              <a:t>能够对手部进行追踪，电容传感器也可以追踪手指运动，并带来了便利的抓握方式。借助手环的支撑，用户在展开手掌时手柄仍然可以保持原位，意味着用户无需始终保持抓握</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对手腕的追踪非常精确，但手掌只有“张开”和“握紧”两种状态，除了拇指和食指，设备对其余手指的追踪不尽如人意</a:t>
            </a:r>
            <a:endParaRPr lang="en-US" altLang="zh-CN" sz="1000" b="1" dirty="0">
              <a:latin typeface="微软雅黑" pitchFamily="34" charset="-122"/>
              <a:ea typeface="微软雅黑" pitchFamily="34" charset="-122"/>
            </a:endParaRPr>
          </a:p>
        </p:txBody>
      </p:sp>
      <p:pic>
        <p:nvPicPr>
          <p:cNvPr id="20" name="Picture 2" descr="“oculus touch”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925" y="1814340"/>
            <a:ext cx="1716982" cy="11446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5"/>
          </a:graphicData>
        </a:graphic>
      </p:graphicFrame>
      <p:cxnSp>
        <p:nvCxnSpPr>
          <p:cNvPr id="22"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grpSp>
        <p:nvGrpSpPr>
          <p:cNvPr id="23" name="Group 22"/>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567981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668480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面向消费（</a:t>
            </a:r>
            <a:r>
              <a:rPr lang="en-US" altLang="zh-CN" sz="2000" b="1" dirty="0">
                <a:latin typeface="微软雅黑" pitchFamily="34" charset="-122"/>
                <a:ea typeface="微软雅黑" pitchFamily="34" charset="-122"/>
              </a:rPr>
              <a:t>C</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Valve Knuckles</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新型手柄</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631490"/>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Knuckles</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hlinkClick r:id="rId3"/>
              </a:rPr>
              <a:t>https://store.steampowered.com/valveindex</a:t>
            </a:r>
            <a:r>
              <a:rPr lang="zh-CN" altLang="en-US" sz="1000" b="1" dirty="0">
                <a:latin typeface="微软雅黑" pitchFamily="34" charset="-122"/>
                <a:ea typeface="微软雅黑" pitchFamily="34" charset="-122"/>
              </a:rPr>
              <a:t>） </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p>
          <a:p>
            <a:pPr>
              <a:lnSpc>
                <a:spcPct val="150000"/>
              </a:lnSpc>
            </a:pPr>
            <a:r>
              <a:rPr lang="en-US" altLang="zh-CN" sz="1000" b="1" dirty="0">
                <a:latin typeface="微软雅黑" pitchFamily="34" charset="-122"/>
                <a:ea typeface="微软雅黑" pitchFamily="34" charset="-122"/>
              </a:rPr>
              <a:t>Valve</a:t>
            </a:r>
            <a:r>
              <a:rPr lang="zh-CN" altLang="en-US" sz="1000" b="1" dirty="0">
                <a:latin typeface="微软雅黑" pitchFamily="34" charset="-122"/>
                <a:ea typeface="微软雅黑" pitchFamily="34" charset="-122"/>
              </a:rPr>
              <a:t>在</a:t>
            </a:r>
            <a:r>
              <a:rPr lang="en-US" altLang="zh-CN" sz="1000" b="1" dirty="0">
                <a:latin typeface="微软雅黑" pitchFamily="34" charset="-122"/>
                <a:ea typeface="微软雅黑" pitchFamily="34" charset="-122"/>
              </a:rPr>
              <a:t>HTC Vive</a:t>
            </a:r>
            <a:r>
              <a:rPr lang="zh-CN" altLang="en-US" sz="1000" b="1" dirty="0">
                <a:latin typeface="微软雅黑" pitchFamily="34" charset="-122"/>
                <a:ea typeface="微软雅黑" pitchFamily="34" charset="-122"/>
              </a:rPr>
              <a:t>后，又推出了更为先进名为</a:t>
            </a:r>
            <a:r>
              <a:rPr lang="en-US" altLang="zh-CN" sz="1000" b="1" dirty="0">
                <a:latin typeface="微软雅黑" pitchFamily="34" charset="-122"/>
                <a:ea typeface="微软雅黑" pitchFamily="34" charset="-122"/>
              </a:rPr>
              <a:t>Knuckles </a:t>
            </a:r>
            <a:r>
              <a:rPr lang="zh-CN" altLang="en-US" sz="1000" b="1" dirty="0">
                <a:latin typeface="微软雅黑" pitchFamily="34" charset="-122"/>
                <a:ea typeface="微软雅黑" pitchFamily="34" charset="-122"/>
              </a:rPr>
              <a:t>的新型交互手柄。虽然这并不是所谓的“全”手指追踪，可以相对准确计算出手指所在的位置</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zh-CN" altLang="en-US"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有望为用户提供一个更基本的追踪解决方案，检测手指处于控制器的哪个部分，是放在按钮上还是紧握手柄，用户可以毫无顾忌的做出投掷物品等操作</a:t>
            </a: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pic>
        <p:nvPicPr>
          <p:cNvPr id="22" name="Picture 4" descr="“Knuckles Valve”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925" y="1812300"/>
            <a:ext cx="1635552" cy="1090368"/>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grpSp>
        <p:nvGrpSpPr>
          <p:cNvPr id="20" name="Group 19"/>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121829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96" name="Shape 96"/>
          <p:cNvSpPr/>
          <p:nvPr/>
        </p:nvSpPr>
        <p:spPr>
          <a:xfrm>
            <a:off x="582775" y="875850"/>
            <a:ext cx="6699300" cy="398700"/>
          </a:xfrm>
          <a:prstGeom prst="rect">
            <a:avLst/>
          </a:prstGeom>
          <a:noFill/>
          <a:ln>
            <a:noFill/>
          </a:ln>
        </p:spPr>
        <p:txBody>
          <a:bodyPr spcFirstLastPara="1" wrap="square" lIns="91425" tIns="45700" rIns="91425" bIns="45700" anchor="t" anchorCtr="0">
            <a:noAutofit/>
          </a:bodyPr>
          <a:lstStyle/>
          <a:p>
            <a:pPr lvl="0">
              <a:buClr>
                <a:schemeClr val="dk1"/>
              </a:buClr>
            </a:pPr>
            <a:r>
              <a:rPr lang="zh-CN" altLang="en-US" sz="2000" b="1" dirty="0">
                <a:latin typeface="微软雅黑" panose="020B0503020204020204" pitchFamily="34" charset="-122"/>
                <a:ea typeface="微软雅黑" panose="020B0503020204020204" pitchFamily="34" charset="-122"/>
              </a:rPr>
              <a:t>第四代交互技术时代帷幕已经拉开</a:t>
            </a:r>
          </a:p>
        </p:txBody>
      </p:sp>
      <p:grpSp>
        <p:nvGrpSpPr>
          <p:cNvPr id="26" name="Group 25"/>
          <p:cNvGrpSpPr/>
          <p:nvPr/>
        </p:nvGrpSpPr>
        <p:grpSpPr>
          <a:xfrm>
            <a:off x="699281" y="1980018"/>
            <a:ext cx="1097588" cy="964660"/>
            <a:chOff x="5803513" y="1278679"/>
            <a:chExt cx="1080001" cy="870090"/>
          </a:xfrm>
        </p:grpSpPr>
        <p:pic>
          <p:nvPicPr>
            <p:cNvPr id="27" name="Picture 36" descr="“oculus 2012”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r="4079"/>
            <a:stretch/>
          </p:blipFill>
          <p:spPr bwMode="auto">
            <a:xfrm>
              <a:off x="5803513" y="1287536"/>
              <a:ext cx="1080001" cy="661167"/>
            </a:xfrm>
            <a:prstGeom prst="rect">
              <a:avLst/>
            </a:prstGeom>
            <a:noFill/>
            <a:ln>
              <a:solidFill>
                <a:srgbClr val="3586CB"/>
              </a:solidFill>
            </a:ln>
            <a:extLst>
              <a:ext uri="{909E8E84-426E-40DD-AFC4-6F175D3DCCD1}">
                <a14:hiddenFill xmlns:a14="http://schemas.microsoft.com/office/drawing/2010/main">
                  <a:solidFill>
                    <a:srgbClr val="FFFFFF"/>
                  </a:solidFill>
                </a14:hiddenFill>
              </a:ext>
            </a:extLst>
          </p:spPr>
        </p:pic>
        <p:sp>
          <p:nvSpPr>
            <p:cNvPr id="28" name="Rectangle 27"/>
            <p:cNvSpPr/>
            <p:nvPr/>
          </p:nvSpPr>
          <p:spPr>
            <a:xfrm>
              <a:off x="5803514" y="1278679"/>
              <a:ext cx="1080000" cy="87009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endParaRPr lang="en-US" altLang="zh-CN" sz="700" b="1" dirty="0">
                <a:ln w="0"/>
                <a:solidFill>
                  <a:schemeClr val="tx1"/>
                </a:solidFill>
                <a:latin typeface="微软雅黑" panose="020B0503020204020204" pitchFamily="34" charset="-122"/>
                <a:ea typeface="微软雅黑" panose="020B0503020204020204" pitchFamily="34" charset="-122"/>
              </a:endParaRPr>
            </a:p>
            <a:p>
              <a:pPr algn="ctr"/>
              <a:endParaRPr lang="en-US" altLang="zh-CN" sz="700" b="1" dirty="0">
                <a:ln w="0"/>
                <a:solidFill>
                  <a:schemeClr val="tx1"/>
                </a:solidFill>
                <a:latin typeface="微软雅黑" panose="020B0503020204020204" pitchFamily="34" charset="-122"/>
                <a:ea typeface="微软雅黑" panose="020B0503020204020204" pitchFamily="34" charset="-122"/>
              </a:endParaRPr>
            </a:p>
            <a:p>
              <a:pPr algn="ctr"/>
              <a:r>
                <a:rPr lang="en-US" altLang="zh-CN" sz="800" b="1" dirty="0">
                  <a:ln w="0"/>
                  <a:solidFill>
                    <a:schemeClr val="tx1"/>
                  </a:solidFill>
                  <a:latin typeface="微软雅黑" panose="020B0503020204020204" pitchFamily="34" charset="-122"/>
                  <a:ea typeface="微软雅黑" panose="020B0503020204020204" pitchFamily="34" charset="-122"/>
                </a:rPr>
                <a:t>Oculus</a:t>
              </a:r>
              <a:r>
                <a:rPr lang="zh-CN" altLang="en-US" sz="800" b="1" dirty="0">
                  <a:ln w="0"/>
                  <a:solidFill>
                    <a:schemeClr val="tx1"/>
                  </a:solidFill>
                  <a:latin typeface="微软雅黑" panose="020B0503020204020204" pitchFamily="34" charset="-122"/>
                  <a:ea typeface="微软雅黑" panose="020B0503020204020204" pitchFamily="34" charset="-122"/>
                </a:rPr>
                <a:t> </a:t>
              </a:r>
              <a:r>
                <a:rPr lang="en-US" altLang="zh-CN" sz="800" b="1" dirty="0">
                  <a:ln w="0"/>
                  <a:solidFill>
                    <a:schemeClr val="tx1"/>
                  </a:solidFill>
                  <a:latin typeface="微软雅黑" panose="020B0503020204020204" pitchFamily="34" charset="-122"/>
                  <a:ea typeface="微软雅黑" panose="020B0503020204020204" pitchFamily="34" charset="-122"/>
                </a:rPr>
                <a:t>Rift</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sp>
        <p:nvSpPr>
          <p:cNvPr id="29" name="TextBox 28"/>
          <p:cNvSpPr txBox="1"/>
          <p:nvPr/>
        </p:nvSpPr>
        <p:spPr>
          <a:xfrm>
            <a:off x="1013981" y="1644117"/>
            <a:ext cx="498855" cy="246221"/>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2012</a:t>
            </a:r>
            <a:endParaRPr lang="en-US" sz="1000" b="1" dirty="0">
              <a:latin typeface="微软雅黑" panose="020B0503020204020204" pitchFamily="34" charset="-122"/>
              <a:ea typeface="微软雅黑" panose="020B0503020204020204" pitchFamily="34" charset="-122"/>
            </a:endParaRPr>
          </a:p>
        </p:txBody>
      </p:sp>
      <p:grpSp>
        <p:nvGrpSpPr>
          <p:cNvPr id="30" name="Group 29"/>
          <p:cNvGrpSpPr/>
          <p:nvPr/>
        </p:nvGrpSpPr>
        <p:grpSpPr>
          <a:xfrm>
            <a:off x="1851281" y="1980019"/>
            <a:ext cx="1097588" cy="964660"/>
            <a:chOff x="7068249" y="1282261"/>
            <a:chExt cx="1080001" cy="870091"/>
          </a:xfrm>
        </p:grpSpPr>
        <p:pic>
          <p:nvPicPr>
            <p:cNvPr id="31" name="Picture 38" descr="相关图片"/>
            <p:cNvPicPr>
              <a:picLocks noChangeAspect="1" noChangeArrowheads="1"/>
            </p:cNvPicPr>
            <p:nvPr/>
          </p:nvPicPr>
          <p:blipFill rotWithShape="1">
            <a:blip r:embed="rId4">
              <a:extLst>
                <a:ext uri="{28A0092B-C50C-407E-A947-70E740481C1C}">
                  <a14:useLocalDpi xmlns:a14="http://schemas.microsoft.com/office/drawing/2010/main" val="0"/>
                </a:ext>
              </a:extLst>
            </a:blip>
            <a:srcRect l="7264" t="-1086" r="6010" b="1086"/>
            <a:stretch/>
          </p:blipFill>
          <p:spPr bwMode="auto">
            <a:xfrm>
              <a:off x="7068249" y="1282261"/>
              <a:ext cx="1080000" cy="670024"/>
            </a:xfrm>
            <a:prstGeom prst="rect">
              <a:avLst/>
            </a:prstGeom>
            <a:noFill/>
            <a:ln>
              <a:solidFill>
                <a:srgbClr val="3586CB"/>
              </a:solidFill>
            </a:ln>
            <a:extLst>
              <a:ext uri="{909E8E84-426E-40DD-AFC4-6F175D3DCCD1}">
                <a14:hiddenFill xmlns:a14="http://schemas.microsoft.com/office/drawing/2010/main">
                  <a:solidFill>
                    <a:srgbClr val="FFFFFF"/>
                  </a:solidFill>
                </a14:hiddenFill>
              </a:ext>
            </a:extLst>
          </p:spPr>
        </p:pic>
        <p:sp>
          <p:nvSpPr>
            <p:cNvPr id="32" name="Rectangle 31"/>
            <p:cNvSpPr/>
            <p:nvPr/>
          </p:nvSpPr>
          <p:spPr>
            <a:xfrm>
              <a:off x="7068250" y="1282262"/>
              <a:ext cx="1080000" cy="87009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r>
                <a:rPr lang="en-US" altLang="zh-CN" sz="800" b="1" dirty="0">
                  <a:ln w="0"/>
                  <a:solidFill>
                    <a:schemeClr val="tx1"/>
                  </a:solidFill>
                  <a:latin typeface="微软雅黑" panose="020B0503020204020204" pitchFamily="34" charset="-122"/>
                  <a:ea typeface="微软雅黑" panose="020B0503020204020204" pitchFamily="34" charset="-122"/>
                </a:rPr>
                <a:t>HTC</a:t>
              </a:r>
              <a:r>
                <a:rPr lang="zh-CN" altLang="en-US" sz="800" b="1" dirty="0">
                  <a:ln w="0"/>
                  <a:solidFill>
                    <a:schemeClr val="tx1"/>
                  </a:solidFill>
                  <a:latin typeface="微软雅黑" panose="020B0503020204020204" pitchFamily="34" charset="-122"/>
                  <a:ea typeface="微软雅黑" panose="020B0503020204020204" pitchFamily="34" charset="-122"/>
                </a:rPr>
                <a:t> </a:t>
              </a:r>
              <a:r>
                <a:rPr lang="en-US" altLang="zh-CN" sz="800" b="1" dirty="0">
                  <a:ln w="0"/>
                  <a:solidFill>
                    <a:schemeClr val="tx1"/>
                  </a:solidFill>
                  <a:latin typeface="微软雅黑" panose="020B0503020204020204" pitchFamily="34" charset="-122"/>
                  <a:ea typeface="微软雅黑" panose="020B0503020204020204" pitchFamily="34" charset="-122"/>
                </a:rPr>
                <a:t>Vive</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sp>
        <p:nvSpPr>
          <p:cNvPr id="33" name="TextBox 32"/>
          <p:cNvSpPr txBox="1"/>
          <p:nvPr/>
        </p:nvSpPr>
        <p:spPr>
          <a:xfrm>
            <a:off x="2130791" y="1644117"/>
            <a:ext cx="498855" cy="246221"/>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2015</a:t>
            </a:r>
            <a:endParaRPr lang="zh-CN" altLang="en-US" sz="1000" b="1" dirty="0">
              <a:latin typeface="微软雅黑" panose="020B0503020204020204" pitchFamily="34" charset="-122"/>
              <a:ea typeface="微软雅黑" panose="020B0503020204020204" pitchFamily="34" charset="-122"/>
            </a:endParaRPr>
          </a:p>
        </p:txBody>
      </p:sp>
      <p:grpSp>
        <p:nvGrpSpPr>
          <p:cNvPr id="34" name="Group 33"/>
          <p:cNvGrpSpPr/>
          <p:nvPr/>
        </p:nvGrpSpPr>
        <p:grpSpPr>
          <a:xfrm>
            <a:off x="1851283" y="3039484"/>
            <a:ext cx="1092520" cy="964800"/>
            <a:chOff x="7063151" y="2265793"/>
            <a:chExt cx="1075014" cy="864000"/>
          </a:xfrm>
        </p:grpSpPr>
        <p:pic>
          <p:nvPicPr>
            <p:cNvPr id="35" name="Picture 42" descr="“vive 手柄”的图片搜索结果"/>
            <p:cNvPicPr>
              <a:picLocks noChangeAspect="1" noChangeArrowheads="1"/>
            </p:cNvPicPr>
            <p:nvPr/>
          </p:nvPicPr>
          <p:blipFill rotWithShape="1">
            <a:blip r:embed="rId5">
              <a:extLst>
                <a:ext uri="{28A0092B-C50C-407E-A947-70E740481C1C}">
                  <a14:useLocalDpi xmlns:a14="http://schemas.microsoft.com/office/drawing/2010/main" val="0"/>
                </a:ext>
              </a:extLst>
            </a:blip>
            <a:srcRect l="6637" r="6637"/>
            <a:stretch/>
          </p:blipFill>
          <p:spPr bwMode="auto">
            <a:xfrm>
              <a:off x="7063151" y="2267559"/>
              <a:ext cx="1074900" cy="663473"/>
            </a:xfrm>
            <a:prstGeom prst="rect">
              <a:avLst/>
            </a:prstGeom>
            <a:noFill/>
            <a:ln>
              <a:solidFill>
                <a:srgbClr val="3586CB"/>
              </a:solidFill>
            </a:ln>
            <a:extLst>
              <a:ext uri="{909E8E84-426E-40DD-AFC4-6F175D3DCCD1}">
                <a14:hiddenFill xmlns:a14="http://schemas.microsoft.com/office/drawing/2010/main">
                  <a:solidFill>
                    <a:srgbClr val="FFFFFF"/>
                  </a:solidFill>
                </a14:hiddenFill>
              </a:ext>
            </a:extLst>
          </p:spPr>
        </p:pic>
        <p:sp>
          <p:nvSpPr>
            <p:cNvPr id="36" name="Rectangle 35"/>
            <p:cNvSpPr/>
            <p:nvPr/>
          </p:nvSpPr>
          <p:spPr>
            <a:xfrm>
              <a:off x="7063264" y="2265793"/>
              <a:ext cx="1074901" cy="86400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r>
                <a:rPr lang="en-US" altLang="zh-CN" sz="800" b="1" dirty="0">
                  <a:ln w="0"/>
                  <a:solidFill>
                    <a:schemeClr val="tx1"/>
                  </a:solidFill>
                  <a:latin typeface="微软雅黑" panose="020B0503020204020204" pitchFamily="34" charset="-122"/>
                  <a:ea typeface="微软雅黑" panose="020B0503020204020204" pitchFamily="34" charset="-122"/>
                </a:rPr>
                <a:t>Vive</a:t>
              </a:r>
              <a:r>
                <a:rPr lang="zh-CN" altLang="en-US" sz="800" b="1" dirty="0">
                  <a:ln w="0"/>
                  <a:solidFill>
                    <a:schemeClr val="tx1"/>
                  </a:solidFill>
                  <a:latin typeface="微软雅黑" panose="020B0503020204020204" pitchFamily="34" charset="-122"/>
                  <a:ea typeface="微软雅黑" panose="020B0503020204020204" pitchFamily="34" charset="-122"/>
                </a:rPr>
                <a:t>手柄</a:t>
              </a:r>
            </a:p>
          </p:txBody>
        </p:sp>
      </p:grpSp>
      <p:grpSp>
        <p:nvGrpSpPr>
          <p:cNvPr id="37" name="Group 36"/>
          <p:cNvGrpSpPr/>
          <p:nvPr/>
        </p:nvGrpSpPr>
        <p:grpSpPr>
          <a:xfrm>
            <a:off x="4155280" y="3042292"/>
            <a:ext cx="1092404" cy="964660"/>
            <a:chOff x="9162418" y="2228824"/>
            <a:chExt cx="1074901" cy="864000"/>
          </a:xfrm>
        </p:grpSpPr>
        <p:pic>
          <p:nvPicPr>
            <p:cNvPr id="38" name="Picture 2" descr="“leapmotion VR”的图片搜索结果"/>
            <p:cNvPicPr>
              <a:picLocks noChangeAspect="1" noChangeArrowheads="1"/>
            </p:cNvPicPr>
            <p:nvPr/>
          </p:nvPicPr>
          <p:blipFill rotWithShape="1">
            <a:blip r:embed="rId6">
              <a:extLst>
                <a:ext uri="{28A0092B-C50C-407E-A947-70E740481C1C}">
                  <a14:useLocalDpi xmlns:a14="http://schemas.microsoft.com/office/drawing/2010/main" val="0"/>
                </a:ext>
              </a:extLst>
            </a:blip>
            <a:srcRect l="2006" r="13620"/>
            <a:stretch/>
          </p:blipFill>
          <p:spPr bwMode="auto">
            <a:xfrm>
              <a:off x="9167411" y="2230270"/>
              <a:ext cx="1069908" cy="663890"/>
            </a:xfrm>
            <a:prstGeom prst="rect">
              <a:avLst/>
            </a:prstGeom>
            <a:noFill/>
            <a:ln>
              <a:solidFill>
                <a:srgbClr val="3586CB"/>
              </a:solidFill>
            </a:ln>
            <a:extLst>
              <a:ext uri="{909E8E84-426E-40DD-AFC4-6F175D3DCCD1}">
                <a14:hiddenFill xmlns:a14="http://schemas.microsoft.com/office/drawing/2010/main">
                  <a:solidFill>
                    <a:srgbClr val="FFFFFF"/>
                  </a:solidFill>
                </a14:hiddenFill>
              </a:ext>
            </a:extLst>
          </p:spPr>
        </p:pic>
        <p:sp>
          <p:nvSpPr>
            <p:cNvPr id="39" name="Rectangle 38"/>
            <p:cNvSpPr/>
            <p:nvPr/>
          </p:nvSpPr>
          <p:spPr>
            <a:xfrm>
              <a:off x="9162418" y="2228824"/>
              <a:ext cx="1074901" cy="86400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r>
                <a:rPr lang="en-US" altLang="zh-CN" sz="800" b="1" dirty="0">
                  <a:ln w="0"/>
                  <a:solidFill>
                    <a:schemeClr val="tx1"/>
                  </a:solidFill>
                  <a:latin typeface="微软雅黑" panose="020B0503020204020204" pitchFamily="34" charset="-122"/>
                  <a:ea typeface="微软雅黑" panose="020B0503020204020204" pitchFamily="34" charset="-122"/>
                </a:rPr>
                <a:t>Leap</a:t>
              </a:r>
              <a:r>
                <a:rPr lang="zh-CN" altLang="en-US" sz="800" b="1" dirty="0">
                  <a:ln w="0"/>
                  <a:solidFill>
                    <a:schemeClr val="tx1"/>
                  </a:solidFill>
                  <a:latin typeface="微软雅黑" panose="020B0503020204020204" pitchFamily="34" charset="-122"/>
                  <a:ea typeface="微软雅黑" panose="020B0503020204020204" pitchFamily="34" charset="-122"/>
                </a:rPr>
                <a:t> </a:t>
              </a:r>
              <a:r>
                <a:rPr lang="en-US" altLang="zh-CN" sz="800" b="1" dirty="0">
                  <a:ln w="0"/>
                  <a:solidFill>
                    <a:schemeClr val="tx1"/>
                  </a:solidFill>
                  <a:latin typeface="微软雅黑" panose="020B0503020204020204" pitchFamily="34" charset="-122"/>
                  <a:ea typeface="微软雅黑" panose="020B0503020204020204" pitchFamily="34" charset="-122"/>
                </a:rPr>
                <a:t>Motion</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grpSp>
        <p:nvGrpSpPr>
          <p:cNvPr id="40" name="Group 39"/>
          <p:cNvGrpSpPr/>
          <p:nvPr/>
        </p:nvGrpSpPr>
        <p:grpSpPr>
          <a:xfrm>
            <a:off x="3003281" y="3041803"/>
            <a:ext cx="1092405" cy="962481"/>
            <a:chOff x="8220258" y="2261976"/>
            <a:chExt cx="1074901" cy="864000"/>
          </a:xfrm>
        </p:grpSpPr>
        <p:pic>
          <p:nvPicPr>
            <p:cNvPr id="41" name="Picture 40"/>
            <p:cNvPicPr>
              <a:picLocks noChangeAspect="1"/>
            </p:cNvPicPr>
            <p:nvPr/>
          </p:nvPicPr>
          <p:blipFill rotWithShape="1">
            <a:blip r:embed="rId7">
              <a:extLst>
                <a:ext uri="{28A0092B-C50C-407E-A947-70E740481C1C}">
                  <a14:useLocalDpi xmlns:a14="http://schemas.microsoft.com/office/drawing/2010/main" val="0"/>
                </a:ext>
              </a:extLst>
            </a:blip>
            <a:srcRect l="6523" r="6523"/>
            <a:stretch/>
          </p:blipFill>
          <p:spPr>
            <a:xfrm>
              <a:off x="8220259" y="2268823"/>
              <a:ext cx="1074900" cy="658038"/>
            </a:xfrm>
            <a:prstGeom prst="rect">
              <a:avLst/>
            </a:prstGeom>
            <a:ln>
              <a:solidFill>
                <a:srgbClr val="3586CB"/>
              </a:solidFill>
            </a:ln>
          </p:spPr>
        </p:pic>
        <p:sp>
          <p:nvSpPr>
            <p:cNvPr id="42" name="Rectangle 41"/>
            <p:cNvSpPr/>
            <p:nvPr/>
          </p:nvSpPr>
          <p:spPr>
            <a:xfrm>
              <a:off x="8220258" y="2261976"/>
              <a:ext cx="1074901" cy="86400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r>
                <a:rPr lang="en-US" altLang="zh-CN" sz="800" b="1" dirty="0">
                  <a:ln w="0"/>
                  <a:solidFill>
                    <a:schemeClr val="tx1"/>
                  </a:solidFill>
                  <a:latin typeface="微软雅黑" panose="020B0503020204020204" pitchFamily="34" charset="-122"/>
                  <a:ea typeface="微软雅黑" panose="020B0503020204020204" pitchFamily="34" charset="-122"/>
                </a:rPr>
                <a:t>Oculus</a:t>
              </a:r>
              <a:r>
                <a:rPr lang="zh-CN" altLang="en-US" sz="800" b="1" dirty="0">
                  <a:ln w="0"/>
                  <a:solidFill>
                    <a:schemeClr val="tx1"/>
                  </a:solidFill>
                  <a:latin typeface="微软雅黑" panose="020B0503020204020204" pitchFamily="34" charset="-122"/>
                  <a:ea typeface="微软雅黑" panose="020B0503020204020204" pitchFamily="34" charset="-122"/>
                </a:rPr>
                <a:t> </a:t>
              </a:r>
              <a:r>
                <a:rPr lang="en-US" altLang="zh-CN" sz="800" b="1" dirty="0">
                  <a:ln w="0"/>
                  <a:solidFill>
                    <a:schemeClr val="tx1"/>
                  </a:solidFill>
                  <a:latin typeface="微软雅黑" panose="020B0503020204020204" pitchFamily="34" charset="-122"/>
                  <a:ea typeface="微软雅黑" panose="020B0503020204020204" pitchFamily="34" charset="-122"/>
                </a:rPr>
                <a:t>Touch</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grpSp>
        <p:nvGrpSpPr>
          <p:cNvPr id="43" name="Group 42"/>
          <p:cNvGrpSpPr/>
          <p:nvPr/>
        </p:nvGrpSpPr>
        <p:grpSpPr>
          <a:xfrm>
            <a:off x="5307281" y="3039484"/>
            <a:ext cx="1097587" cy="964800"/>
            <a:chOff x="10466006" y="2250293"/>
            <a:chExt cx="1080000" cy="864000"/>
          </a:xfrm>
        </p:grpSpPr>
        <p:pic>
          <p:nvPicPr>
            <p:cNvPr id="44" name="Picture 43"/>
            <p:cNvPicPr>
              <a:picLocks noChangeAspect="1"/>
            </p:cNvPicPr>
            <p:nvPr/>
          </p:nvPicPr>
          <p:blipFill rotWithShape="1">
            <a:blip r:embed="rId8"/>
            <a:srcRect l="12860" r="506"/>
            <a:stretch/>
          </p:blipFill>
          <p:spPr>
            <a:xfrm>
              <a:off x="10466006" y="2252537"/>
              <a:ext cx="1080000" cy="662995"/>
            </a:xfrm>
            <a:prstGeom prst="rect">
              <a:avLst/>
            </a:prstGeom>
            <a:ln>
              <a:solidFill>
                <a:srgbClr val="3586CB"/>
              </a:solidFill>
            </a:ln>
          </p:spPr>
        </p:pic>
        <p:sp>
          <p:nvSpPr>
            <p:cNvPr id="45" name="Rectangle 44"/>
            <p:cNvSpPr/>
            <p:nvPr/>
          </p:nvSpPr>
          <p:spPr>
            <a:xfrm>
              <a:off x="10466006" y="2250293"/>
              <a:ext cx="1074901" cy="86400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r>
                <a:rPr lang="en-US" altLang="zh-CN" sz="800" b="1" dirty="0">
                  <a:ln w="0"/>
                  <a:solidFill>
                    <a:schemeClr val="tx1"/>
                  </a:solidFill>
                  <a:latin typeface="微软雅黑" panose="020B0503020204020204" pitchFamily="34" charset="-122"/>
                  <a:ea typeface="微软雅黑" panose="020B0503020204020204" pitchFamily="34" charset="-122"/>
                </a:rPr>
                <a:t>Knuckles</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sp>
        <p:nvSpPr>
          <p:cNvPr id="46" name="TextBox 45"/>
          <p:cNvSpPr txBox="1"/>
          <p:nvPr/>
        </p:nvSpPr>
        <p:spPr>
          <a:xfrm>
            <a:off x="5564367" y="1644117"/>
            <a:ext cx="498855" cy="246221"/>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2017</a:t>
            </a:r>
            <a:endParaRPr lang="en-US" sz="1000" b="1" dirty="0">
              <a:latin typeface="微软雅黑" panose="020B0503020204020204" pitchFamily="34" charset="-122"/>
              <a:ea typeface="微软雅黑" panose="020B0503020204020204" pitchFamily="34" charset="-122"/>
            </a:endParaRPr>
          </a:p>
        </p:txBody>
      </p:sp>
      <p:sp>
        <p:nvSpPr>
          <p:cNvPr id="47" name="TextBox 46"/>
          <p:cNvSpPr txBox="1"/>
          <p:nvPr/>
        </p:nvSpPr>
        <p:spPr>
          <a:xfrm>
            <a:off x="4434918" y="1644117"/>
            <a:ext cx="498855" cy="246221"/>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2016</a:t>
            </a:r>
            <a:endParaRPr lang="en-US" sz="1000" b="1" dirty="0">
              <a:latin typeface="微软雅黑" panose="020B0503020204020204" pitchFamily="34" charset="-122"/>
              <a:ea typeface="微软雅黑" panose="020B0503020204020204" pitchFamily="34" charset="-122"/>
            </a:endParaRPr>
          </a:p>
        </p:txBody>
      </p:sp>
      <p:sp>
        <p:nvSpPr>
          <p:cNvPr id="48" name="Rectangle 47"/>
          <p:cNvSpPr/>
          <p:nvPr/>
        </p:nvSpPr>
        <p:spPr>
          <a:xfrm>
            <a:off x="627498" y="3033510"/>
            <a:ext cx="1169371" cy="707886"/>
          </a:xfrm>
          <a:prstGeom prst="rect">
            <a:avLst/>
          </a:prstGeom>
        </p:spPr>
        <p:txBody>
          <a:bodyPr wrap="square">
            <a:spAutoFit/>
          </a:bodyPr>
          <a:lstStyle/>
          <a:p>
            <a:pPr algn="just"/>
            <a:r>
              <a:rPr lang="en-US" altLang="zh-CN" sz="800" b="1" dirty="0">
                <a:latin typeface="微软雅黑" panose="020B0503020204020204" pitchFamily="34" charset="-122"/>
                <a:ea typeface="微软雅黑" panose="020B0503020204020204" pitchFamily="34" charset="-122"/>
              </a:rPr>
              <a:t>Oculus Rift</a:t>
            </a:r>
            <a:r>
              <a:rPr lang="zh-CN" altLang="en-US" sz="800" b="1" dirty="0">
                <a:latin typeface="微软雅黑" panose="020B0503020204020204" pitchFamily="34" charset="-122"/>
                <a:ea typeface="微软雅黑" panose="020B0503020204020204" pitchFamily="34" charset="-122"/>
              </a:rPr>
              <a:t>登陆</a:t>
            </a:r>
            <a:r>
              <a:rPr lang="arn-CL" altLang="zh-CN" sz="800" b="1" dirty="0">
                <a:latin typeface="微软雅黑" panose="020B0503020204020204" pitchFamily="34" charset="-122"/>
                <a:ea typeface="微软雅黑" panose="020B0503020204020204" pitchFamily="34" charset="-122"/>
              </a:rPr>
              <a:t>Kickstarter</a:t>
            </a:r>
            <a:r>
              <a:rPr lang="zh-CN" altLang="en-US" sz="800" b="1" dirty="0">
                <a:latin typeface="微软雅黑" panose="020B0503020204020204" pitchFamily="34" charset="-122"/>
                <a:ea typeface="微软雅黑" panose="020B0503020204020204" pitchFamily="34" charset="-122"/>
              </a:rPr>
              <a:t>众筹网站。</a:t>
            </a:r>
            <a:r>
              <a:rPr lang="en-US" altLang="zh-CN" sz="800" b="1" dirty="0">
                <a:latin typeface="微软雅黑" panose="020B0503020204020204" pitchFamily="34" charset="-122"/>
                <a:ea typeface="微软雅黑" panose="020B0503020204020204" pitchFamily="34" charset="-122"/>
              </a:rPr>
              <a:t>Rift </a:t>
            </a:r>
            <a:r>
              <a:rPr lang="zh-CN" altLang="en-US" sz="800" b="1" dirty="0">
                <a:latin typeface="微软雅黑" panose="020B0503020204020204" pitchFamily="34" charset="-122"/>
                <a:ea typeface="微软雅黑" panose="020B0503020204020204" pitchFamily="34" charset="-122"/>
              </a:rPr>
              <a:t>从让人好奇的原型机变成了一个真正令人激动的产品</a:t>
            </a:r>
          </a:p>
        </p:txBody>
      </p:sp>
      <p:sp>
        <p:nvSpPr>
          <p:cNvPr id="49" name="Rectangle 48"/>
          <p:cNvSpPr/>
          <p:nvPr/>
        </p:nvSpPr>
        <p:spPr>
          <a:xfrm>
            <a:off x="1772465" y="4054955"/>
            <a:ext cx="1245512" cy="461665"/>
          </a:xfrm>
          <a:prstGeom prst="rect">
            <a:avLst/>
          </a:prstGeom>
        </p:spPr>
        <p:txBody>
          <a:bodyPr wrap="square">
            <a:spAutoFit/>
          </a:bodyPr>
          <a:lstStyle/>
          <a:p>
            <a:pPr algn="just"/>
            <a:r>
              <a:rPr lang="en-US" altLang="zh-CN" sz="800" b="1" dirty="0">
                <a:latin typeface="微软雅黑" panose="020B0503020204020204" pitchFamily="34" charset="-122"/>
                <a:ea typeface="微软雅黑" panose="020B0503020204020204" pitchFamily="34" charset="-122"/>
              </a:rPr>
              <a:t>HTC-VIVE </a:t>
            </a:r>
            <a:r>
              <a:rPr lang="zh-CN" altLang="en-US" sz="800" b="1" dirty="0">
                <a:latin typeface="微软雅黑" panose="020B0503020204020204" pitchFamily="34" charset="-122"/>
                <a:ea typeface="微软雅黑" panose="020B0503020204020204" pitchFamily="34" charset="-122"/>
              </a:rPr>
              <a:t>于</a:t>
            </a:r>
            <a:r>
              <a:rPr lang="en-US" altLang="zh-CN" sz="800" b="1" dirty="0">
                <a:latin typeface="微软雅黑" panose="020B0503020204020204" pitchFamily="34" charset="-122"/>
                <a:ea typeface="微软雅黑" panose="020B0503020204020204" pitchFamily="34" charset="-122"/>
              </a:rPr>
              <a:t>MWC </a:t>
            </a:r>
            <a:r>
              <a:rPr lang="zh-CN" altLang="en-US" sz="800" b="1" dirty="0">
                <a:latin typeface="微软雅黑" panose="020B0503020204020204" pitchFamily="34" charset="-122"/>
                <a:ea typeface="微软雅黑" panose="020B0503020204020204" pitchFamily="34" charset="-122"/>
              </a:rPr>
              <a:t>作为产品的首次亮相，极大程度得促进</a:t>
            </a:r>
            <a:r>
              <a:rPr lang="en-US" altLang="zh-CN" sz="800" b="1" dirty="0">
                <a:latin typeface="微软雅黑" panose="020B0503020204020204" pitchFamily="34" charset="-122"/>
                <a:ea typeface="微软雅黑" panose="020B0503020204020204" pitchFamily="34" charset="-122"/>
              </a:rPr>
              <a:t>VR</a:t>
            </a:r>
            <a:r>
              <a:rPr lang="zh-CN" altLang="en-US" sz="800" b="1" dirty="0">
                <a:latin typeface="微软雅黑" panose="020B0503020204020204" pitchFamily="34" charset="-122"/>
                <a:ea typeface="微软雅黑" panose="020B0503020204020204" pitchFamily="34" charset="-122"/>
              </a:rPr>
              <a:t>发展</a:t>
            </a:r>
          </a:p>
        </p:txBody>
      </p:sp>
      <p:sp>
        <p:nvSpPr>
          <p:cNvPr id="50" name="Rectangle 49"/>
          <p:cNvSpPr/>
          <p:nvPr/>
        </p:nvSpPr>
        <p:spPr>
          <a:xfrm>
            <a:off x="4128685" y="4054955"/>
            <a:ext cx="1135130" cy="584775"/>
          </a:xfrm>
          <a:prstGeom prst="rect">
            <a:avLst/>
          </a:prstGeom>
        </p:spPr>
        <p:txBody>
          <a:bodyPr wrap="square">
            <a:spAutoFit/>
          </a:bodyPr>
          <a:lstStyle/>
          <a:p>
            <a:pPr algn="just"/>
            <a:r>
              <a:rPr lang="en-US" altLang="zh-CN" sz="800" b="1" dirty="0">
                <a:latin typeface="微软雅黑" panose="020B0503020204020204" pitchFamily="34" charset="-122"/>
                <a:ea typeface="微软雅黑" panose="020B0503020204020204" pitchFamily="34" charset="-122"/>
              </a:rPr>
              <a:t>Leap Motion</a:t>
            </a:r>
            <a:r>
              <a:rPr lang="zh-CN" altLang="en-US" sz="800" b="1" dirty="0">
                <a:latin typeface="微软雅黑" panose="020B0503020204020204" pitchFamily="34" charset="-122"/>
                <a:ea typeface="微软雅黑" panose="020B0503020204020204" pitchFamily="34" charset="-122"/>
              </a:rPr>
              <a:t>正式发布了为</a:t>
            </a:r>
            <a:r>
              <a:rPr lang="en-US" altLang="zh-CN" sz="800" b="1" dirty="0">
                <a:latin typeface="微软雅黑" panose="020B0503020204020204" pitchFamily="34" charset="-122"/>
                <a:ea typeface="微软雅黑" panose="020B0503020204020204" pitchFamily="34" charset="-122"/>
              </a:rPr>
              <a:t>VR</a:t>
            </a:r>
            <a:r>
              <a:rPr lang="zh-CN" altLang="en-US" sz="800" b="1" dirty="0">
                <a:latin typeface="微软雅黑" panose="020B0503020204020204" pitchFamily="34" charset="-122"/>
                <a:ea typeface="微软雅黑" panose="020B0503020204020204" pitchFamily="34" charset="-122"/>
              </a:rPr>
              <a:t>而生的手势追踪开发套件</a:t>
            </a:r>
            <a:r>
              <a:rPr lang="en-US" altLang="zh-CN" sz="800" b="1" dirty="0">
                <a:latin typeface="微软雅黑" panose="020B0503020204020204" pitchFamily="34" charset="-122"/>
                <a:ea typeface="微软雅黑" panose="020B0503020204020204" pitchFamily="34" charset="-122"/>
              </a:rPr>
              <a:t>Orion</a:t>
            </a:r>
            <a:endParaRPr lang="zh-CN" altLang="en-US" sz="800" b="1" dirty="0">
              <a:latin typeface="微软雅黑" panose="020B0503020204020204" pitchFamily="34" charset="-122"/>
              <a:ea typeface="微软雅黑" panose="020B0503020204020204" pitchFamily="34" charset="-122"/>
            </a:endParaRPr>
          </a:p>
        </p:txBody>
      </p:sp>
      <p:sp>
        <p:nvSpPr>
          <p:cNvPr id="51" name="Rectangle 50"/>
          <p:cNvSpPr/>
          <p:nvPr/>
        </p:nvSpPr>
        <p:spPr>
          <a:xfrm>
            <a:off x="2954410" y="4056960"/>
            <a:ext cx="1201624" cy="584775"/>
          </a:xfrm>
          <a:prstGeom prst="rect">
            <a:avLst/>
          </a:prstGeom>
        </p:spPr>
        <p:txBody>
          <a:bodyPr wrap="square">
            <a:spAutoFit/>
          </a:bodyPr>
          <a:lstStyle/>
          <a:p>
            <a:pPr algn="just"/>
            <a:r>
              <a:rPr lang="zh-CN" altLang="en-US" sz="800" b="1" dirty="0">
                <a:latin typeface="微软雅黑" panose="020B0503020204020204" pitchFamily="34" charset="-122"/>
                <a:ea typeface="微软雅黑" panose="020B0503020204020204" pitchFamily="34" charset="-122"/>
              </a:rPr>
              <a:t>在与</a:t>
            </a:r>
            <a:r>
              <a:rPr lang="en-US" altLang="zh-CN" sz="800" b="1" dirty="0">
                <a:latin typeface="微软雅黑" panose="020B0503020204020204" pitchFamily="34" charset="-122"/>
                <a:ea typeface="微软雅黑" panose="020B0503020204020204" pitchFamily="34" charset="-122"/>
              </a:rPr>
              <a:t>Rift</a:t>
            </a:r>
            <a:r>
              <a:rPr lang="zh-CN" altLang="en-US" sz="800" b="1" dirty="0">
                <a:latin typeface="微软雅黑" panose="020B0503020204020204" pitchFamily="34" charset="-122"/>
                <a:ea typeface="微软雅黑" panose="020B0503020204020204" pitchFamily="34" charset="-122"/>
              </a:rPr>
              <a:t>的配合之下，</a:t>
            </a:r>
            <a:r>
              <a:rPr lang="en-US" altLang="zh-CN" sz="800" b="1" dirty="0">
                <a:latin typeface="微软雅黑" panose="020B0503020204020204" pitchFamily="34" charset="-122"/>
                <a:ea typeface="微软雅黑" panose="020B0503020204020204" pitchFamily="34" charset="-122"/>
              </a:rPr>
              <a:t>Touch</a:t>
            </a:r>
            <a:r>
              <a:rPr lang="zh-CN" altLang="en-US" sz="800" b="1" dirty="0">
                <a:latin typeface="微软雅黑" panose="020B0503020204020204" pitchFamily="34" charset="-122"/>
                <a:ea typeface="微软雅黑" panose="020B0503020204020204" pitchFamily="34" charset="-122"/>
              </a:rPr>
              <a:t>把</a:t>
            </a:r>
            <a:r>
              <a:rPr lang="en-US" altLang="zh-CN" sz="800" b="1" dirty="0">
                <a:latin typeface="微软雅黑" panose="020B0503020204020204" pitchFamily="34" charset="-122"/>
                <a:ea typeface="微软雅黑" panose="020B0503020204020204" pitchFamily="34" charset="-122"/>
              </a:rPr>
              <a:t>Oculus</a:t>
            </a:r>
            <a:r>
              <a:rPr lang="zh-CN" altLang="en-US" sz="800" b="1" dirty="0">
                <a:latin typeface="微软雅黑" panose="020B0503020204020204" pitchFamily="34" charset="-122"/>
                <a:ea typeface="微软雅黑" panose="020B0503020204020204" pitchFamily="34" charset="-122"/>
              </a:rPr>
              <a:t>系统极大提升了技术水平和使用体验</a:t>
            </a:r>
          </a:p>
        </p:txBody>
      </p:sp>
      <p:sp>
        <p:nvSpPr>
          <p:cNvPr id="53" name="Isosceles Triangle 52"/>
          <p:cNvSpPr/>
          <p:nvPr/>
        </p:nvSpPr>
        <p:spPr>
          <a:xfrm rot="5400000">
            <a:off x="8336761" y="1771497"/>
            <a:ext cx="140555" cy="171997"/>
          </a:xfrm>
          <a:prstGeom prst="triangle">
            <a:avLst/>
          </a:prstGeom>
          <a:solidFill>
            <a:srgbClr val="3586CB"/>
          </a:solidFill>
          <a:ln>
            <a:noFill/>
          </a:ln>
        </p:spPr>
        <p:txBody>
          <a:bodyPr spcFirstLastPara="1" wrap="square" lIns="91425" tIns="91425" rIns="91425" bIns="91425" anchor="ctr" anchorCtr="0">
            <a:noAutofit/>
          </a:bodyPr>
          <a:lstStyle/>
          <a:p>
            <a:pPr algn="ctr">
              <a:buClr>
                <a:srgbClr val="FFFFFF"/>
              </a:buClr>
              <a:buSzPts val="1400"/>
              <a:buFont typeface="Corbel"/>
              <a:buNone/>
            </a:pPr>
            <a:endParaRPr lang="zh-CN" altLang="en-US" sz="1300" b="1" dirty="0">
              <a:solidFill>
                <a:srgbClr val="FFFFFF"/>
              </a:solidFill>
              <a:latin typeface="微软雅黑" panose="020B0503020204020204" pitchFamily="34" charset="-122"/>
              <a:ea typeface="微软雅黑" panose="020B0503020204020204" pitchFamily="34" charset="-122"/>
            </a:endParaRPr>
          </a:p>
        </p:txBody>
      </p:sp>
      <p:sp>
        <p:nvSpPr>
          <p:cNvPr id="54" name="Rectangle 53"/>
          <p:cNvSpPr/>
          <p:nvPr/>
        </p:nvSpPr>
        <p:spPr>
          <a:xfrm>
            <a:off x="681425" y="1839496"/>
            <a:ext cx="7639615" cy="28800"/>
          </a:xfrm>
          <a:prstGeom prst="rect">
            <a:avLst/>
          </a:prstGeom>
          <a:solidFill>
            <a:srgbClr val="3586CB"/>
          </a:solidFill>
          <a:ln>
            <a:noFill/>
          </a:ln>
        </p:spPr>
        <p:txBody>
          <a:bodyPr spcFirstLastPara="1" wrap="square" lIns="91425" tIns="91425" rIns="91425" bIns="91425" anchor="ctr" anchorCtr="0">
            <a:noAutofit/>
          </a:bodyPr>
          <a:lstStyle/>
          <a:p>
            <a:pPr algn="ctr">
              <a:buClr>
                <a:srgbClr val="FFFFFF"/>
              </a:buClr>
              <a:buSzPts val="1400"/>
              <a:buFont typeface="Corbel"/>
              <a:buNone/>
            </a:pPr>
            <a:endParaRPr lang="zh-CN" altLang="en-US" sz="1300" b="1" dirty="0">
              <a:solidFill>
                <a:srgbClr val="FFFFFF"/>
              </a:solidFill>
              <a:latin typeface="微软雅黑" panose="020B0503020204020204" pitchFamily="34" charset="-122"/>
              <a:ea typeface="微软雅黑" panose="020B0503020204020204" pitchFamily="34" charset="-122"/>
            </a:endParaRPr>
          </a:p>
        </p:txBody>
      </p:sp>
      <p:grpSp>
        <p:nvGrpSpPr>
          <p:cNvPr id="3" name="Group 2"/>
          <p:cNvGrpSpPr/>
          <p:nvPr/>
        </p:nvGrpSpPr>
        <p:grpSpPr>
          <a:xfrm>
            <a:off x="6755625" y="1989838"/>
            <a:ext cx="1098041" cy="964660"/>
            <a:chOff x="6755626" y="2929565"/>
            <a:chExt cx="1098041" cy="964660"/>
          </a:xfrm>
        </p:grpSpPr>
        <p:pic>
          <p:nvPicPr>
            <p:cNvPr id="2" name="Picture 1"/>
            <p:cNvPicPr>
              <a:picLocks noChangeAspect="1"/>
            </p:cNvPicPr>
            <p:nvPr/>
          </p:nvPicPr>
          <p:blipFill>
            <a:blip r:embed="rId9"/>
            <a:stretch>
              <a:fillRect/>
            </a:stretch>
          </p:blipFill>
          <p:spPr>
            <a:xfrm>
              <a:off x="6760692" y="2929565"/>
              <a:ext cx="1092975" cy="741600"/>
            </a:xfrm>
            <a:prstGeom prst="rect">
              <a:avLst/>
            </a:prstGeom>
          </p:spPr>
        </p:pic>
        <p:sp>
          <p:nvSpPr>
            <p:cNvPr id="56" name="Rectangle 55"/>
            <p:cNvSpPr/>
            <p:nvPr/>
          </p:nvSpPr>
          <p:spPr>
            <a:xfrm>
              <a:off x="6755626" y="2929565"/>
              <a:ext cx="1097587" cy="964660"/>
            </a:xfrm>
            <a:prstGeom prst="rect">
              <a:avLst/>
            </a:prstGeom>
            <a:noFill/>
            <a:ln>
              <a:solidFill>
                <a:srgbClr val="3586CB"/>
              </a:solidFill>
            </a:ln>
          </p:spPr>
          <p:style>
            <a:lnRef idx="2">
              <a:schemeClr val="dk1"/>
            </a:lnRef>
            <a:fillRef idx="1">
              <a:schemeClr val="lt1"/>
            </a:fillRef>
            <a:effectRef idx="0">
              <a:schemeClr val="dk1"/>
            </a:effectRef>
            <a:fontRef idx="minor">
              <a:schemeClr val="dk1"/>
            </a:fontRef>
          </p:style>
          <p:txBody>
            <a:bodyPr bIns="50400" rtlCol="0" anchor="b"/>
            <a:lstStyle/>
            <a:p>
              <a:pPr algn="ctr"/>
              <a:endParaRPr lang="en-US" altLang="zh-CN" sz="700" b="1" dirty="0">
                <a:ln w="0"/>
                <a:solidFill>
                  <a:schemeClr val="tx1"/>
                </a:solidFill>
                <a:latin typeface="微软雅黑" panose="020B0503020204020204" pitchFamily="34" charset="-122"/>
                <a:ea typeface="微软雅黑" panose="020B0503020204020204" pitchFamily="34" charset="-122"/>
              </a:endParaRPr>
            </a:p>
            <a:p>
              <a:pPr algn="ctr"/>
              <a:endParaRPr lang="en-US" altLang="zh-CN" sz="700" b="1" dirty="0">
                <a:ln w="0"/>
                <a:solidFill>
                  <a:schemeClr val="tx1"/>
                </a:solidFill>
                <a:latin typeface="微软雅黑" panose="020B0503020204020204" pitchFamily="34" charset="-122"/>
                <a:ea typeface="微软雅黑" panose="020B0503020204020204" pitchFamily="34" charset="-122"/>
              </a:endParaRPr>
            </a:p>
            <a:p>
              <a:pPr algn="ctr"/>
              <a:r>
                <a:rPr lang="en-US" altLang="zh-CN" sz="800" b="1" dirty="0">
                  <a:ln w="0"/>
                  <a:solidFill>
                    <a:schemeClr val="tx1"/>
                  </a:solidFill>
                  <a:latin typeface="微软雅黑" panose="020B0503020204020204" pitchFamily="34" charset="-122"/>
                  <a:ea typeface="微软雅黑" panose="020B0503020204020204" pitchFamily="34" charset="-122"/>
                </a:rPr>
                <a:t>Oculus</a:t>
              </a:r>
              <a:r>
                <a:rPr lang="zh-CN" altLang="en-US" sz="800" b="1" dirty="0">
                  <a:ln w="0"/>
                  <a:solidFill>
                    <a:schemeClr val="tx1"/>
                  </a:solidFill>
                  <a:latin typeface="微软雅黑" panose="020B0503020204020204" pitchFamily="34" charset="-122"/>
                  <a:ea typeface="微软雅黑" panose="020B0503020204020204" pitchFamily="34" charset="-122"/>
                </a:rPr>
                <a:t> </a:t>
              </a:r>
              <a:r>
                <a:rPr lang="en-US" altLang="zh-CN" sz="800" b="1" dirty="0">
                  <a:ln w="0"/>
                  <a:solidFill>
                    <a:schemeClr val="tx1"/>
                  </a:solidFill>
                  <a:latin typeface="微软雅黑" panose="020B0503020204020204" pitchFamily="34" charset="-122"/>
                  <a:ea typeface="微软雅黑" panose="020B0503020204020204" pitchFamily="34" charset="-122"/>
                </a:rPr>
                <a:t>Quest</a:t>
              </a:r>
              <a:endParaRPr lang="zh-CN" altLang="en-US" sz="800" b="1" dirty="0">
                <a:ln w="0"/>
                <a:solidFill>
                  <a:schemeClr val="tx1"/>
                </a:solidFill>
                <a:latin typeface="微软雅黑" panose="020B0503020204020204" pitchFamily="34" charset="-122"/>
                <a:ea typeface="微软雅黑" panose="020B0503020204020204" pitchFamily="34" charset="-122"/>
              </a:endParaRPr>
            </a:p>
          </p:txBody>
        </p:sp>
      </p:grpSp>
      <p:sp>
        <p:nvSpPr>
          <p:cNvPr id="57" name="TextBox 56"/>
          <p:cNvSpPr txBox="1"/>
          <p:nvPr/>
        </p:nvSpPr>
        <p:spPr>
          <a:xfrm>
            <a:off x="7054990" y="1643667"/>
            <a:ext cx="498855" cy="246221"/>
          </a:xfrm>
          <a:prstGeom prst="rect">
            <a:avLst/>
          </a:prstGeom>
          <a:noFill/>
        </p:spPr>
        <p:txBody>
          <a:bodyPr wrap="none" rtlCol="0">
            <a:spAutoFit/>
          </a:bodyPr>
          <a:lstStyle/>
          <a:p>
            <a:r>
              <a:rPr lang="en-US" altLang="zh-CN" sz="1000" b="1" dirty="0">
                <a:latin typeface="微软雅黑" panose="020B0503020204020204" pitchFamily="34" charset="-122"/>
                <a:ea typeface="微软雅黑" panose="020B0503020204020204" pitchFamily="34" charset="-122"/>
              </a:rPr>
              <a:t>2018</a:t>
            </a:r>
            <a:endParaRPr lang="en-US" sz="1000" b="1" dirty="0">
              <a:latin typeface="微软雅黑" panose="020B0503020204020204" pitchFamily="34" charset="-122"/>
              <a:ea typeface="微软雅黑" panose="020B0503020204020204" pitchFamily="34" charset="-122"/>
            </a:endParaRPr>
          </a:p>
        </p:txBody>
      </p:sp>
      <p:sp>
        <p:nvSpPr>
          <p:cNvPr id="58" name="Rectangle 57"/>
          <p:cNvSpPr/>
          <p:nvPr/>
        </p:nvSpPr>
        <p:spPr>
          <a:xfrm>
            <a:off x="6706633" y="3010434"/>
            <a:ext cx="1195568" cy="584775"/>
          </a:xfrm>
          <a:prstGeom prst="rect">
            <a:avLst/>
          </a:prstGeom>
        </p:spPr>
        <p:txBody>
          <a:bodyPr wrap="square">
            <a:spAutoFit/>
          </a:bodyPr>
          <a:lstStyle/>
          <a:p>
            <a:pPr algn="just"/>
            <a:r>
              <a:rPr lang="en-US" altLang="zh-CN" sz="800" b="1" dirty="0">
                <a:latin typeface="微软雅黑" panose="020B0503020204020204" pitchFamily="34" charset="-122"/>
                <a:ea typeface="微软雅黑" panose="020B0503020204020204" pitchFamily="34" charset="-122"/>
              </a:rPr>
              <a:t>Oculus</a:t>
            </a:r>
            <a:r>
              <a:rPr lang="zh-CN" altLang="en-US" sz="800" b="1" dirty="0">
                <a:latin typeface="微软雅黑" panose="020B0503020204020204" pitchFamily="34" charset="-122"/>
                <a:ea typeface="微软雅黑" panose="020B0503020204020204" pitchFamily="34" charset="-122"/>
              </a:rPr>
              <a:t>近日发布了全新的一体机，有着自内而外的空间定位方式及</a:t>
            </a:r>
            <a:r>
              <a:rPr lang="en-US" altLang="zh-CN" sz="800" b="1" dirty="0">
                <a:latin typeface="微软雅黑" panose="020B0503020204020204" pitchFamily="34" charset="-122"/>
                <a:ea typeface="微软雅黑" panose="020B0503020204020204" pitchFamily="34" charset="-122"/>
              </a:rPr>
              <a:t>6</a:t>
            </a:r>
            <a:r>
              <a:rPr lang="zh-CN" altLang="en-US" sz="800" b="1" dirty="0">
                <a:latin typeface="微软雅黑" panose="020B0503020204020204" pitchFamily="34" charset="-122"/>
                <a:ea typeface="微软雅黑" panose="020B0503020204020204" pitchFamily="34" charset="-122"/>
              </a:rPr>
              <a:t>自由度手柄</a:t>
            </a:r>
            <a:endParaRPr lang="en-US" altLang="zh-CN" sz="800" b="1" dirty="0">
              <a:latin typeface="微软雅黑" panose="020B0503020204020204" pitchFamily="34" charset="-122"/>
              <a:ea typeface="微软雅黑" panose="020B0503020204020204" pitchFamily="34" charset="-122"/>
            </a:endParaRPr>
          </a:p>
        </p:txBody>
      </p:sp>
      <p:sp>
        <p:nvSpPr>
          <p:cNvPr id="4" name="Rectangle 3"/>
          <p:cNvSpPr/>
          <p:nvPr/>
        </p:nvSpPr>
        <p:spPr>
          <a:xfrm>
            <a:off x="6572168" y="4021818"/>
            <a:ext cx="1464498" cy="553998"/>
          </a:xfrm>
          <a:prstGeom prst="rect">
            <a:avLst/>
          </a:prstGeom>
          <a:ln w="19050">
            <a:solidFill>
              <a:schemeClr val="bg1">
                <a:lumMod val="65000"/>
              </a:schemeClr>
            </a:solidFill>
          </a:ln>
        </p:spPr>
        <p:txBody>
          <a:bodyPr wrap="square">
            <a:spAutoFit/>
          </a:bodyPr>
          <a:lstStyle/>
          <a:p>
            <a:r>
              <a:rPr lang="zh-CN" altLang="en-US" sz="1000" dirty="0">
                <a:latin typeface="微软雅黑" panose="020B0503020204020204" pitchFamily="34" charset="-122"/>
                <a:ea typeface="微软雅黑" panose="020B0503020204020204" pitchFamily="34" charset="-122"/>
              </a:rPr>
              <a:t>手部追踪及物理反馈</a:t>
            </a:r>
            <a:endParaRPr lang="en-US" altLang="zh-CN" sz="1000" dirty="0">
              <a:latin typeface="微软雅黑" panose="020B0503020204020204" pitchFamily="34" charset="-122"/>
              <a:ea typeface="微软雅黑" panose="020B0503020204020204" pitchFamily="34" charset="-122"/>
            </a:endParaRPr>
          </a:p>
          <a:p>
            <a:r>
              <a:rPr lang="zh-CN" altLang="en-US" sz="1000" dirty="0">
                <a:latin typeface="微软雅黑" panose="020B0503020204020204" pitchFamily="34" charset="-122"/>
                <a:ea typeface="微软雅黑" panose="020B0503020204020204" pitchFamily="34" charset="-122"/>
              </a:rPr>
              <a:t>是行业内极其关键，亟待解决的交互技术</a:t>
            </a:r>
          </a:p>
        </p:txBody>
      </p:sp>
      <p:grpSp>
        <p:nvGrpSpPr>
          <p:cNvPr id="6" name="Group 5"/>
          <p:cNvGrpSpPr/>
          <p:nvPr/>
        </p:nvGrpSpPr>
        <p:grpSpPr>
          <a:xfrm>
            <a:off x="217725" y="241225"/>
            <a:ext cx="7321650" cy="326175"/>
            <a:chOff x="217725" y="241225"/>
            <a:chExt cx="7321650" cy="326175"/>
          </a:xfrm>
        </p:grpSpPr>
        <p:grpSp>
          <p:nvGrpSpPr>
            <p:cNvPr id="5" name="Group 4"/>
            <p:cNvGrpSpPr/>
            <p:nvPr/>
          </p:nvGrpSpPr>
          <p:grpSpPr>
            <a:xfrm>
              <a:off x="217725" y="241225"/>
              <a:ext cx="6799500" cy="326175"/>
              <a:chOff x="217725" y="241225"/>
              <a:chExt cx="6799500" cy="326175"/>
            </a:xfrm>
          </p:grpSpPr>
          <p:grpSp>
            <p:nvGrpSpPr>
              <p:cNvPr id="80" name="Shape 80"/>
              <p:cNvGrpSpPr/>
              <p:nvPr/>
            </p:nvGrpSpPr>
            <p:grpSpPr>
              <a:xfrm>
                <a:off x="217725" y="245250"/>
                <a:ext cx="5229900" cy="321600"/>
                <a:chOff x="369925" y="6336900"/>
                <a:chExt cx="5229900" cy="321600"/>
              </a:xfrm>
            </p:grpSpPr>
            <p:sp>
              <p:nvSpPr>
                <p:cNvPr id="81" name="Shape 81"/>
                <p:cNvSpPr/>
                <p:nvPr/>
              </p:nvSpPr>
              <p:spPr>
                <a:xfrm>
                  <a:off x="3699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rgbClr val="FFFFFF"/>
                      </a:solidFill>
                      <a:latin typeface="微软雅黑" pitchFamily="34" charset="-122"/>
                      <a:ea typeface="微软雅黑" pitchFamily="34" charset="-122"/>
                    </a:rPr>
                    <a:t>01  </a:t>
                  </a:r>
                  <a:r>
                    <a:rPr lang="zh-CN" altLang="en-US" sz="1300" b="1" dirty="0">
                      <a:solidFill>
                        <a:srgbClr val="FFFFFF"/>
                      </a:solidFill>
                      <a:latin typeface="微软雅黑" pitchFamily="34" charset="-122"/>
                      <a:ea typeface="微软雅黑" pitchFamily="34" charset="-122"/>
                    </a:rPr>
                    <a:t>项目背景</a:t>
                  </a:r>
                  <a:endParaRPr sz="1300" b="1" i="0" u="none" strike="noStrike" cap="none" dirty="0">
                    <a:solidFill>
                      <a:srgbClr val="FFFFFF"/>
                    </a:solidFill>
                    <a:latin typeface="微软雅黑" pitchFamily="34" charset="-122"/>
                    <a:ea typeface="微软雅黑" pitchFamily="34" charset="-122"/>
                  </a:endParaRPr>
                </a:p>
              </p:txBody>
            </p:sp>
            <p:sp>
              <p:nvSpPr>
                <p:cNvPr id="83" name="Shape 83"/>
                <p:cNvSpPr/>
                <p:nvPr/>
              </p:nvSpPr>
              <p:spPr>
                <a:xfrm>
                  <a:off x="29838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84" name="Shape 84"/>
                <p:cNvSpPr/>
                <p:nvPr/>
              </p:nvSpPr>
              <p:spPr>
                <a:xfrm>
                  <a:off x="35070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85" name="Shape 85"/>
                <p:cNvSpPr/>
                <p:nvPr/>
              </p:nvSpPr>
              <p:spPr>
                <a:xfrm>
                  <a:off x="40302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86" name="Shape 86"/>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87" name="Shape 87"/>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1"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15"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16"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2"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207723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613235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Manus VR</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490067" cy="2862322"/>
          </a:xfrm>
          <a:prstGeom prst="rect">
            <a:avLst/>
          </a:prstGeom>
        </p:spPr>
        <p:txBody>
          <a:bodyPr>
            <a:spAutoFit/>
          </a:bodyPr>
          <a:lstStyle/>
          <a:p>
            <a:pPr>
              <a:lnSpc>
                <a:spcPct val="150000"/>
              </a:lnSpc>
            </a:pPr>
            <a:r>
              <a:rPr lang="en-US" altLang="zh-CN" sz="1000" b="1" dirty="0" err="1">
                <a:latin typeface="微软雅黑" pitchFamily="34" charset="-122"/>
                <a:ea typeface="微软雅黑" pitchFamily="34" charset="-122"/>
              </a:rPr>
              <a:t>ManusVR</a:t>
            </a:r>
            <a:r>
              <a:rPr lang="en-US"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https://manus-vr.com/</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售价：约合￥</a:t>
            </a:r>
            <a:r>
              <a:rPr lang="en-US" altLang="zh-CN" sz="1000" b="1" dirty="0">
                <a:latin typeface="微软雅黑" pitchFamily="34" charset="-122"/>
                <a:ea typeface="微软雅黑" pitchFamily="34" charset="-122"/>
              </a:rPr>
              <a:t>7,752</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1,000 </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一款主要基于弯曲传感器原理的用于虚拟现实环境的数据手套形态外设。每根手指覆盖一枚弯曲传感器，拇指以及手背位置各添加了一枚轴</a:t>
            </a:r>
            <a:r>
              <a:rPr lang="en-US" altLang="zh-CN" sz="1000" b="1" dirty="0">
                <a:latin typeface="微软雅黑" pitchFamily="34" charset="-122"/>
                <a:ea typeface="微软雅黑" pitchFamily="34" charset="-122"/>
              </a:rPr>
              <a:t>IMU</a:t>
            </a:r>
            <a:r>
              <a:rPr lang="zh-CN" altLang="en-US" sz="1000" b="1" dirty="0">
                <a:latin typeface="微软雅黑" pitchFamily="34" charset="-122"/>
                <a:ea typeface="微软雅黑" pitchFamily="34" charset="-122"/>
              </a:rPr>
              <a:t>，从而加强了对拇指姿态的拾取</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每一枚弯曲传感器仅提供</a:t>
            </a:r>
            <a:r>
              <a:rPr lang="en-US" altLang="zh-CN" sz="1000" b="1" dirty="0">
                <a:latin typeface="微软雅黑" pitchFamily="34" charset="-122"/>
                <a:ea typeface="微软雅黑" pitchFamily="34" charset="-122"/>
              </a:rPr>
              <a:t>1</a:t>
            </a:r>
            <a:r>
              <a:rPr lang="zh-CN" altLang="en-US" sz="1000" b="1" dirty="0">
                <a:latin typeface="微软雅黑" pitchFamily="34" charset="-122"/>
                <a:ea typeface="微软雅黑" pitchFamily="34" charset="-122"/>
              </a:rPr>
              <a:t>自由度的姿态信息，整只数据手套能够提供的自由度信息远小于人手（不包括空间定位）全部</a:t>
            </a:r>
            <a:r>
              <a:rPr lang="en-US" altLang="zh-CN" sz="1000" b="1" dirty="0">
                <a:latin typeface="微软雅黑" pitchFamily="34" charset="-122"/>
                <a:ea typeface="微软雅黑" pitchFamily="34" charset="-122"/>
              </a:rPr>
              <a:t>22</a:t>
            </a:r>
            <a:r>
              <a:rPr lang="zh-CN" altLang="en-US" sz="1000" b="1" dirty="0">
                <a:latin typeface="微软雅黑" pitchFamily="34" charset="-122"/>
                <a:ea typeface="微软雅黑" pitchFamily="34" charset="-122"/>
              </a:rPr>
              <a:t>自由度，无法表达人手所能够达到的精细运动</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*需搭配其他空间定位方案才能得到空间定位信息</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2050" name="Picture 2" descr="https://timgsa.baidu.com/timg?image&amp;quality=80&amp;size=b9999_10000&amp;sec=1558526179126&amp;di=63f0c88210aa690f143bd503f761be83&amp;imgtype=0&amp;src=http%3A%2F%2Fimg.h5.aili.com%2F5742cb73e82cd.png"/>
          <p:cNvPicPr>
            <a:picLocks noChangeAspect="1" noChangeArrowheads="1"/>
          </p:cNvPicPr>
          <p:nvPr/>
        </p:nvPicPr>
        <p:blipFill rotWithShape="1">
          <a:blip r:embed="rId5">
            <a:extLst>
              <a:ext uri="{28A0092B-C50C-407E-A947-70E740481C1C}">
                <a14:useLocalDpi xmlns:a14="http://schemas.microsoft.com/office/drawing/2010/main" val="0"/>
              </a:ext>
            </a:extLst>
          </a:blip>
          <a:srcRect l="4252" t="12001"/>
          <a:stretch/>
        </p:blipFill>
        <p:spPr bwMode="auto">
          <a:xfrm>
            <a:off x="762908" y="1812300"/>
            <a:ext cx="1675040" cy="10421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217725" y="241225"/>
            <a:ext cx="7296110" cy="325625"/>
            <a:chOff x="217725" y="241225"/>
            <a:chExt cx="7296110" cy="325625"/>
          </a:xfrm>
        </p:grpSpPr>
        <p:grpSp>
          <p:nvGrpSpPr>
            <p:cNvPr id="22" name="Group 21"/>
            <p:cNvGrpSpPr/>
            <p:nvPr/>
          </p:nvGrpSpPr>
          <p:grpSpPr>
            <a:xfrm>
              <a:off x="217725" y="241225"/>
              <a:ext cx="7296110" cy="325625"/>
              <a:chOff x="217725" y="241225"/>
              <a:chExt cx="7296110" cy="325625"/>
            </a:xfrm>
          </p:grpSpPr>
          <p:grpSp>
            <p:nvGrpSpPr>
              <p:cNvPr id="25" name="Group 24"/>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Shape 554"/>
                  <p:cNvGrpSpPr/>
                  <p:nvPr/>
                </p:nvGrpSpPr>
                <p:grpSpPr>
                  <a:xfrm>
                    <a:off x="217725" y="241225"/>
                    <a:ext cx="7296110" cy="325625"/>
                    <a:chOff x="369925" y="6332875"/>
                    <a:chExt cx="7296110" cy="325625"/>
                  </a:xfrm>
                </p:grpSpPr>
                <p:sp>
                  <p:nvSpPr>
                    <p:cNvPr id="4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7"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4"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820927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5" y="875850"/>
            <a:ext cx="591125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诺亦腾</a:t>
            </a:r>
            <a:r>
              <a:rPr lang="en-US" altLang="zh-CN" sz="2000" b="1" dirty="0">
                <a:latin typeface="微软雅黑" pitchFamily="34" charset="-122"/>
                <a:ea typeface="微软雅黑" pitchFamily="34" charset="-122"/>
              </a:rPr>
              <a:t> Hi5</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862322"/>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Hi5</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http://www.noitom.com.cn/noitom-hi5/</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r>
              <a:rPr lang="en-US" altLang="zh-CN" sz="1000" b="1" dirty="0">
                <a:latin typeface="微软雅黑" pitchFamily="34" charset="-122"/>
                <a:ea typeface="微软雅黑" pitchFamily="34" charset="-122"/>
              </a:rPr>
              <a:t>9800 / </a:t>
            </a:r>
            <a:r>
              <a:rPr lang="zh-CN" altLang="en-US" sz="1000" b="1" dirty="0">
                <a:latin typeface="微软雅黑" pitchFamily="34" charset="-122"/>
                <a:ea typeface="微软雅黑" pitchFamily="34" charset="-122"/>
              </a:rPr>
              <a:t>副</a:t>
            </a: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Hi5</a:t>
            </a:r>
            <a:r>
              <a:rPr lang="zh-CN" altLang="en-US" sz="1000" b="1" dirty="0">
                <a:latin typeface="微软雅黑" pitchFamily="34" charset="-122"/>
                <a:ea typeface="微软雅黑" pitchFamily="34" charset="-122"/>
              </a:rPr>
              <a:t>通过一系列</a:t>
            </a:r>
            <a:r>
              <a:rPr lang="en-US" altLang="zh-CN" sz="1000" b="1" dirty="0">
                <a:latin typeface="微软雅黑" pitchFamily="34" charset="-122"/>
                <a:ea typeface="微软雅黑" pitchFamily="34" charset="-122"/>
              </a:rPr>
              <a:t>9</a:t>
            </a:r>
            <a:r>
              <a:rPr lang="zh-CN" altLang="en-US" sz="1000" b="1" dirty="0">
                <a:latin typeface="微软雅黑" pitchFamily="34" charset="-122"/>
                <a:ea typeface="微软雅黑" pitchFamily="34" charset="-122"/>
              </a:rPr>
              <a:t>轴</a:t>
            </a:r>
            <a:r>
              <a:rPr lang="en-US" altLang="zh-CN" sz="1000" b="1" dirty="0">
                <a:latin typeface="微软雅黑" pitchFamily="34" charset="-122"/>
                <a:ea typeface="微软雅黑" pitchFamily="34" charset="-122"/>
              </a:rPr>
              <a:t>IMU</a:t>
            </a:r>
            <a:r>
              <a:rPr lang="zh-CN" altLang="en-US" sz="1000" b="1" dirty="0">
                <a:latin typeface="微软雅黑" pitchFamily="34" charset="-122"/>
                <a:ea typeface="微软雅黑" pitchFamily="34" charset="-122"/>
              </a:rPr>
              <a:t>检测单个手指和拇指的运动，可以较为精确的测量到每个手指的延伸和位置。手腕处有一枚震动电机提供震动反馈</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Hi5</a:t>
            </a:r>
            <a:r>
              <a:rPr lang="zh-CN" altLang="en-US" sz="1000" b="1" dirty="0">
                <a:latin typeface="微软雅黑" pitchFamily="34" charset="-122"/>
                <a:ea typeface="微软雅黑" pitchFamily="34" charset="-122"/>
              </a:rPr>
              <a:t>能够覆盖的手部自由度有限，无法有效捕获精细手部活动，例如其无法对并指动作进行捕捉。</a:t>
            </a:r>
            <a:r>
              <a:rPr lang="en-US" altLang="zh-CN" sz="1000" b="1" dirty="0">
                <a:latin typeface="微软雅黑" pitchFamily="34" charset="-122"/>
                <a:ea typeface="微软雅黑" pitchFamily="34" charset="-122"/>
              </a:rPr>
              <a:t>Hi5</a:t>
            </a:r>
            <a:r>
              <a:rPr lang="zh-CN" altLang="en-US" sz="1000" b="1" dirty="0">
                <a:latin typeface="微软雅黑" pitchFamily="34" charset="-122"/>
                <a:ea typeface="微软雅黑" pitchFamily="34" charset="-122"/>
              </a:rPr>
              <a:t>在受到磁场影响（如靠近任何铁磁物质，包括</a:t>
            </a:r>
            <a:r>
              <a:rPr lang="en-US" altLang="zh-CN" sz="1000" b="1" dirty="0">
                <a:latin typeface="微软雅黑" pitchFamily="34" charset="-122"/>
                <a:ea typeface="微软雅黑" pitchFamily="34" charset="-122"/>
              </a:rPr>
              <a:t>Vive</a:t>
            </a:r>
            <a:r>
              <a:rPr lang="zh-CN" altLang="en-US" sz="1000" b="1" dirty="0">
                <a:latin typeface="微软雅黑" pitchFamily="34" charset="-122"/>
                <a:ea typeface="微软雅黑" pitchFamily="34" charset="-122"/>
              </a:rPr>
              <a:t>的手柄）时，动捕信息会完全失效。</a:t>
            </a:r>
            <a:r>
              <a:rPr lang="en-US" altLang="zh-CN" sz="1000" b="1" dirty="0">
                <a:latin typeface="微软雅黑" pitchFamily="34" charset="-122"/>
                <a:ea typeface="微软雅黑" pitchFamily="34" charset="-122"/>
              </a:rPr>
              <a:t>Hi5</a:t>
            </a:r>
            <a:r>
              <a:rPr lang="zh-CN" altLang="en-US" sz="1000" b="1" dirty="0">
                <a:latin typeface="微软雅黑" pitchFamily="34" charset="-122"/>
                <a:ea typeface="微软雅黑" pitchFamily="34" charset="-122"/>
              </a:rPr>
              <a:t>在原理上难以支持在手指触添加振动电机进行震动反馈</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*需搭配其他空间定位方案才能得到空间定位信息</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20" name="Picture 2" descr="“诺亦腾 hi5”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701" y="1812300"/>
            <a:ext cx="2129146" cy="1136343"/>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801126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4" y="875850"/>
            <a:ext cx="6820207"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超感科技</a:t>
            </a:r>
            <a:r>
              <a:rPr lang="en-US" altLang="zh-CN" sz="2000" b="1" dirty="0">
                <a:latin typeface="微软雅黑" pitchFamily="34" charset="-122"/>
                <a:ea typeface="微软雅黑" pitchFamily="34" charset="-122"/>
              </a:rPr>
              <a:t> </a:t>
            </a:r>
            <a:r>
              <a:rPr lang="en-US" altLang="zh-CN" sz="2000" b="1" dirty="0" err="1">
                <a:latin typeface="微软雅黑" pitchFamily="34" charset="-122"/>
                <a:ea typeface="微软雅黑" pitchFamily="34" charset="-122"/>
              </a:rPr>
              <a:t>Miiglove</a:t>
            </a:r>
            <a:endParaRPr lang="en-US" altLang="zh-CN" sz="2000" b="1" dirty="0">
              <a:latin typeface="微软雅黑" pitchFamily="34" charset="-122"/>
              <a:ea typeface="微软雅黑" pitchFamily="34" charset="-122"/>
            </a:endParaRP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862322"/>
          </a:xfrm>
          <a:prstGeom prst="rect">
            <a:avLst/>
          </a:prstGeom>
        </p:spPr>
        <p:txBody>
          <a:bodyPr wrap="square">
            <a:spAutoFit/>
          </a:bodyPr>
          <a:lstStyle/>
          <a:p>
            <a:pPr>
              <a:lnSpc>
                <a:spcPct val="150000"/>
              </a:lnSpc>
            </a:pPr>
            <a:r>
              <a:rPr lang="arn-CL" altLang="zh-CN" sz="1000" b="1" dirty="0">
                <a:latin typeface="微软雅黑" pitchFamily="34" charset="-122"/>
                <a:ea typeface="微软雅黑" pitchFamily="34" charset="-122"/>
              </a:rPr>
              <a:t>Miiglove</a:t>
            </a:r>
            <a:r>
              <a:rPr lang="zh-CN" altLang="en-US" sz="1000" b="1" dirty="0">
                <a:latin typeface="微软雅黑" pitchFamily="34" charset="-122"/>
                <a:ea typeface="微软雅黑" pitchFamily="34" charset="-122"/>
              </a:rPr>
              <a:t>（</a:t>
            </a:r>
            <a:r>
              <a:rPr lang="arn-CL" altLang="zh-CN" sz="900" b="1" dirty="0">
                <a:latin typeface="微软雅黑" pitchFamily="34" charset="-122"/>
                <a:ea typeface="微软雅黑" pitchFamily="34" charset="-122"/>
                <a:hlinkClick r:id="rId3"/>
              </a:rPr>
              <a:t>http://www.spring-vr.com/home/product/pinfo/?nid=12</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endParaRPr lang="en-US" altLang="zh-CN" sz="1000" b="1" dirty="0">
              <a:latin typeface="微软雅黑" pitchFamily="34" charset="-122"/>
              <a:ea typeface="微软雅黑" pitchFamily="34" charset="-122"/>
            </a:endParaRPr>
          </a:p>
          <a:p>
            <a:pPr>
              <a:lnSpc>
                <a:spcPct val="150000"/>
              </a:lnSpc>
            </a:pPr>
            <a:r>
              <a:rPr lang="arn-CL" altLang="zh-CN" sz="1000" b="1" dirty="0">
                <a:latin typeface="微软雅黑" pitchFamily="34" charset="-122"/>
                <a:ea typeface="微软雅黑" pitchFamily="34" charset="-122"/>
              </a:rPr>
              <a:t>Miiglove</a:t>
            </a:r>
            <a:r>
              <a:rPr lang="zh-CN" altLang="en-US" sz="1000" b="1" dirty="0">
                <a:latin typeface="微软雅黑" pitchFamily="34" charset="-122"/>
                <a:ea typeface="微软雅黑" pitchFamily="34" charset="-122"/>
              </a:rPr>
              <a:t>手套中配备了</a:t>
            </a:r>
            <a:r>
              <a:rPr lang="en-US" altLang="zh-CN" sz="1000" b="1" dirty="0">
                <a:latin typeface="微软雅黑" pitchFamily="34" charset="-122"/>
                <a:ea typeface="微软雅黑" pitchFamily="34" charset="-122"/>
              </a:rPr>
              <a:t>7</a:t>
            </a:r>
            <a:r>
              <a:rPr lang="zh-CN" altLang="en-US" sz="1000" b="1" dirty="0">
                <a:latin typeface="微软雅黑" pitchFamily="34" charset="-122"/>
                <a:ea typeface="微软雅黑" pitchFamily="34" charset="-122"/>
              </a:rPr>
              <a:t>颗</a:t>
            </a:r>
            <a:r>
              <a:rPr lang="en-US" altLang="zh-CN" sz="1000" b="1" dirty="0">
                <a:latin typeface="微软雅黑" pitchFamily="34" charset="-122"/>
                <a:ea typeface="微软雅黑" pitchFamily="34" charset="-122"/>
              </a:rPr>
              <a:t>9</a:t>
            </a:r>
            <a:r>
              <a:rPr lang="zh-CN" altLang="en-US" sz="1000" b="1" dirty="0">
                <a:latin typeface="微软雅黑" pitchFamily="34" charset="-122"/>
                <a:ea typeface="微软雅黑" pitchFamily="34" charset="-122"/>
              </a:rPr>
              <a:t>轴</a:t>
            </a:r>
            <a:r>
              <a:rPr lang="en-US" altLang="zh-CN" sz="1000" b="1" dirty="0">
                <a:latin typeface="微软雅黑" pitchFamily="34" charset="-122"/>
                <a:ea typeface="微软雅黑" pitchFamily="34" charset="-122"/>
              </a:rPr>
              <a:t>IMU</a:t>
            </a:r>
            <a:r>
              <a:rPr lang="zh-CN" altLang="en-US" sz="1000" b="1" dirty="0">
                <a:latin typeface="微软雅黑" pitchFamily="34" charset="-122"/>
                <a:ea typeface="微软雅黑" pitchFamily="34" charset="-122"/>
              </a:rPr>
              <a:t>，能够精准捕捉手指动态，并在食指处添加了震动反馈能力。</a:t>
            </a:r>
            <a:r>
              <a:rPr lang="arn-CL" altLang="zh-CN" sz="1000" b="1" dirty="0">
                <a:latin typeface="微软雅黑" pitchFamily="34" charset="-122"/>
                <a:ea typeface="微软雅黑" pitchFamily="34" charset="-122"/>
              </a:rPr>
              <a:t> Miiglove</a:t>
            </a:r>
            <a:r>
              <a:rPr lang="zh-CN" altLang="en-US" sz="1000" b="1" dirty="0">
                <a:latin typeface="微软雅黑" pitchFamily="34" charset="-122"/>
                <a:ea typeface="微软雅黑" pitchFamily="34" charset="-122"/>
              </a:rPr>
              <a:t>集成了</a:t>
            </a:r>
            <a:r>
              <a:rPr lang="en-US" altLang="zh-CN" sz="1000" b="1" dirty="0">
                <a:latin typeface="微软雅黑" pitchFamily="34" charset="-122"/>
                <a:ea typeface="微软雅黑" pitchFamily="34" charset="-122"/>
              </a:rPr>
              <a:t>Lighthouse</a:t>
            </a:r>
            <a:r>
              <a:rPr lang="zh-CN" altLang="en-US" sz="1000" b="1" dirty="0">
                <a:latin typeface="微软雅黑" pitchFamily="34" charset="-122"/>
                <a:ea typeface="微软雅黑" pitchFamily="34" charset="-122"/>
              </a:rPr>
              <a:t>追踪器，配合基站可拥有</a:t>
            </a:r>
            <a:r>
              <a:rPr lang="en-US" altLang="zh-CN" sz="1000" b="1" dirty="0">
                <a:latin typeface="微软雅黑" pitchFamily="34" charset="-122"/>
                <a:ea typeface="微软雅黑" pitchFamily="34" charset="-122"/>
              </a:rPr>
              <a:t>6</a:t>
            </a:r>
            <a:r>
              <a:rPr lang="zh-CN" altLang="en-US" sz="1000" b="1" dirty="0">
                <a:latin typeface="微软雅黑" pitchFamily="34" charset="-122"/>
                <a:ea typeface="微软雅黑" pitchFamily="34" charset="-122"/>
              </a:rPr>
              <a:t>自由度空间定位能力。</a:t>
            </a:r>
            <a:endParaRPr lang="arn-CL"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en-US" altLang="zh-CN" sz="1000" b="1" dirty="0" err="1">
                <a:latin typeface="微软雅黑" pitchFamily="34" charset="-122"/>
                <a:ea typeface="微软雅黑" pitchFamily="34" charset="-122"/>
              </a:rPr>
              <a:t>Miiglove</a:t>
            </a:r>
            <a:r>
              <a:rPr lang="zh-CN" altLang="en-US" sz="1000" b="1" dirty="0">
                <a:latin typeface="微软雅黑" pitchFamily="34" charset="-122"/>
                <a:ea typeface="微软雅黑" pitchFamily="34" charset="-122"/>
              </a:rPr>
              <a:t>在受到磁场影响（如靠近任何铁磁物质，包括</a:t>
            </a:r>
            <a:r>
              <a:rPr lang="en-US" altLang="zh-CN" sz="1000" b="1" dirty="0">
                <a:latin typeface="微软雅黑" pitchFamily="34" charset="-122"/>
                <a:ea typeface="微软雅黑" pitchFamily="34" charset="-122"/>
              </a:rPr>
              <a:t>Vive</a:t>
            </a:r>
            <a:r>
              <a:rPr lang="zh-CN" altLang="en-US" sz="1000" b="1" dirty="0">
                <a:latin typeface="微软雅黑" pitchFamily="34" charset="-122"/>
                <a:ea typeface="微软雅黑" pitchFamily="34" charset="-122"/>
              </a:rPr>
              <a:t>的手柄）时，动捕信息会完全失效。</a:t>
            </a:r>
            <a:r>
              <a:rPr lang="en-US" altLang="zh-CN" sz="1000" b="1" dirty="0">
                <a:latin typeface="微软雅黑" pitchFamily="34" charset="-122"/>
                <a:ea typeface="微软雅黑" pitchFamily="34" charset="-122"/>
              </a:rPr>
              <a:t> </a:t>
            </a:r>
            <a:r>
              <a:rPr lang="en-US" altLang="zh-CN" sz="1000" b="1" dirty="0" err="1">
                <a:latin typeface="微软雅黑" pitchFamily="34" charset="-122"/>
                <a:ea typeface="微软雅黑" pitchFamily="34" charset="-122"/>
              </a:rPr>
              <a:t>Miiglove</a:t>
            </a:r>
            <a:r>
              <a:rPr lang="zh-CN" altLang="en-US" sz="1000" b="1" dirty="0">
                <a:latin typeface="微软雅黑" pitchFamily="34" charset="-122"/>
                <a:ea typeface="微软雅黑" pitchFamily="34" charset="-122"/>
              </a:rPr>
              <a:t>在原理上难以支持在手指触添加振动电机进行震动反馈</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4" name="Picture 3"/>
          <p:cNvPicPr>
            <a:picLocks noChangeAspect="1"/>
          </p:cNvPicPr>
          <p:nvPr/>
        </p:nvPicPr>
        <p:blipFill>
          <a:blip r:embed="rId5"/>
          <a:stretch>
            <a:fillRect/>
          </a:stretch>
        </p:blipFill>
        <p:spPr>
          <a:xfrm>
            <a:off x="938874" y="1812300"/>
            <a:ext cx="1328076" cy="1045200"/>
          </a:xfrm>
          <a:prstGeom prst="rect">
            <a:avLst/>
          </a:prstGeom>
        </p:spPr>
      </p:pic>
      <p:grpSp>
        <p:nvGrpSpPr>
          <p:cNvPr id="20" name="Group 19"/>
          <p:cNvGrpSpPr/>
          <p:nvPr/>
        </p:nvGrpSpPr>
        <p:grpSpPr>
          <a:xfrm>
            <a:off x="217725" y="241225"/>
            <a:ext cx="7296110" cy="325625"/>
            <a:chOff x="217725" y="241225"/>
            <a:chExt cx="7296110" cy="325625"/>
          </a:xfrm>
        </p:grpSpPr>
        <p:grpSp>
          <p:nvGrpSpPr>
            <p:cNvPr id="22" name="Group 21"/>
            <p:cNvGrpSpPr/>
            <p:nvPr/>
          </p:nvGrpSpPr>
          <p:grpSpPr>
            <a:xfrm>
              <a:off x="217725" y="241225"/>
              <a:ext cx="7296110" cy="325625"/>
              <a:chOff x="217725" y="241225"/>
              <a:chExt cx="7296110" cy="325625"/>
            </a:xfrm>
          </p:grpSpPr>
          <p:grpSp>
            <p:nvGrpSpPr>
              <p:cNvPr id="25" name="Group 24"/>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Shape 554"/>
                  <p:cNvGrpSpPr/>
                  <p:nvPr/>
                </p:nvGrpSpPr>
                <p:grpSpPr>
                  <a:xfrm>
                    <a:off x="217725" y="241225"/>
                    <a:ext cx="7296110" cy="325625"/>
                    <a:chOff x="369925" y="6332875"/>
                    <a:chExt cx="7296110" cy="325625"/>
                  </a:xfrm>
                </p:grpSpPr>
                <p:sp>
                  <p:nvSpPr>
                    <p:cNvPr id="4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7"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4"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137952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4" y="875850"/>
            <a:ext cx="6818151"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a:t>
            </a:r>
            <a:r>
              <a:rPr lang="zh-CN" altLang="en-US" sz="2000" b="1" dirty="0">
                <a:latin typeface="微软雅黑" pitchFamily="34" charset="-122"/>
                <a:ea typeface="微软雅黑" pitchFamily="34" charset="-122"/>
              </a:rPr>
              <a:t>岱仕科技 </a:t>
            </a:r>
            <a:r>
              <a:rPr lang="en-US" altLang="zh-CN" sz="2000" b="1" dirty="0" err="1">
                <a:latin typeface="微软雅黑" pitchFamily="34" charset="-122"/>
                <a:ea typeface="微软雅黑" pitchFamily="34" charset="-122"/>
              </a:rPr>
              <a:t>Dexmo</a:t>
            </a:r>
            <a:r>
              <a:rPr lang="en-US" altLang="zh-CN" sz="2000" b="1" dirty="0">
                <a:latin typeface="微软雅黑" pitchFamily="34" charset="-122"/>
                <a:ea typeface="微软雅黑" pitchFamily="34" charset="-122"/>
              </a:rPr>
              <a:t> </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数据手套（外骨骼式）</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862322"/>
          </a:xfrm>
          <a:prstGeom prst="rect">
            <a:avLst/>
          </a:prstGeom>
        </p:spPr>
        <p:txBody>
          <a:bodyPr wrap="square">
            <a:spAutoFit/>
          </a:bodyPr>
          <a:lstStyle/>
          <a:p>
            <a:pPr>
              <a:lnSpc>
                <a:spcPct val="150000"/>
              </a:lnSpc>
            </a:pPr>
            <a:r>
              <a:rPr lang="en-US" altLang="zh-CN" sz="1000" b="1" dirty="0" err="1">
                <a:latin typeface="微软雅黑" pitchFamily="34" charset="-122"/>
                <a:ea typeface="微软雅黑" pitchFamily="34" charset="-122"/>
              </a:rPr>
              <a:t>Dexmo</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https://www.dextarobotics.com/zh-cn</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r>
              <a:rPr lang="en-US" altLang="zh-CN" sz="1000" b="1" dirty="0">
                <a:latin typeface="微软雅黑" pitchFamily="34" charset="-122"/>
                <a:ea typeface="微软雅黑" pitchFamily="34" charset="-122"/>
              </a:rPr>
              <a:t>100000 / </a:t>
            </a:r>
            <a:r>
              <a:rPr lang="zh-CN" altLang="en-US" sz="1000" b="1" dirty="0">
                <a:latin typeface="微软雅黑" pitchFamily="34" charset="-122"/>
                <a:ea typeface="微软雅黑" pitchFamily="34" charset="-122"/>
              </a:rPr>
              <a:t>副</a:t>
            </a:r>
            <a:endParaRPr lang="en-US" altLang="zh-CN" sz="1000" b="1" dirty="0">
              <a:latin typeface="微软雅黑" pitchFamily="34" charset="-122"/>
              <a:ea typeface="微软雅黑" pitchFamily="34" charset="-122"/>
            </a:endParaRPr>
          </a:p>
          <a:p>
            <a:pPr>
              <a:lnSpc>
                <a:spcPct val="150000"/>
              </a:lnSpc>
            </a:pPr>
            <a:r>
              <a:rPr lang="en-US" altLang="zh-CN" sz="1000" b="1" dirty="0" err="1">
                <a:latin typeface="微软雅黑" pitchFamily="34" charset="-122"/>
                <a:ea typeface="微软雅黑" pitchFamily="34" charset="-122"/>
              </a:rPr>
              <a:t>Dexmo</a:t>
            </a:r>
            <a:r>
              <a:rPr lang="zh-CN" altLang="en-US" sz="1000" b="1" dirty="0">
                <a:latin typeface="微软雅黑" pitchFamily="34" charset="-122"/>
                <a:ea typeface="微软雅黑" pitchFamily="34" charset="-122"/>
              </a:rPr>
              <a:t>使用柔性舵机为每根手指提供独特的力反馈能力，代价是笨重的外形。能够为每只手提供约</a:t>
            </a:r>
            <a:r>
              <a:rPr lang="en-US" altLang="zh-CN" sz="1000" b="1" dirty="0">
                <a:latin typeface="微软雅黑" pitchFamily="34" charset="-122"/>
                <a:ea typeface="微软雅黑" pitchFamily="34" charset="-122"/>
              </a:rPr>
              <a:t>13</a:t>
            </a:r>
            <a:r>
              <a:rPr lang="zh-CN" altLang="en-US" sz="1000" b="1" dirty="0">
                <a:latin typeface="微软雅黑" pitchFamily="34" charset="-122"/>
                <a:ea typeface="微软雅黑" pitchFamily="34" charset="-122"/>
              </a:rPr>
              <a:t>自由度的手指动作捕捉能力</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*需搭配其他空间定位方案才能得到空间定位信息</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22" name="Picture 21"/>
          <p:cNvPicPr>
            <a:picLocks noChangeAspect="1"/>
          </p:cNvPicPr>
          <p:nvPr/>
        </p:nvPicPr>
        <p:blipFill rotWithShape="1">
          <a:blip r:embed="rId5">
            <a:extLst>
              <a:ext uri="{28A0092B-C50C-407E-A947-70E740481C1C}">
                <a14:useLocalDpi xmlns:a14="http://schemas.microsoft.com/office/drawing/2010/main" val="0"/>
              </a:ext>
            </a:extLst>
          </a:blip>
          <a:srcRect l="5348" r="16262" b="20576"/>
          <a:stretch/>
        </p:blipFill>
        <p:spPr>
          <a:xfrm>
            <a:off x="1002524" y="1686777"/>
            <a:ext cx="1092975" cy="1174451"/>
          </a:xfrm>
          <a:prstGeom prst="rect">
            <a:avLst/>
          </a:prstGeom>
        </p:spPr>
      </p:pic>
      <p:grpSp>
        <p:nvGrpSpPr>
          <p:cNvPr id="20" name="Group 19"/>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058228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4" y="875850"/>
            <a:ext cx="6675275"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5DT data glove</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862322"/>
          </a:xfrm>
          <a:prstGeom prst="rect">
            <a:avLst/>
          </a:prstGeom>
        </p:spPr>
        <p:txBody>
          <a:bodyPr wrap="square">
            <a:spAutoFit/>
          </a:bodyPr>
          <a:lstStyle/>
          <a:p>
            <a:pPr>
              <a:lnSpc>
                <a:spcPct val="150000"/>
              </a:lnSpc>
            </a:pPr>
            <a:r>
              <a:rPr lang="en-US" altLang="zh-CN" sz="1000" b="1" dirty="0">
                <a:latin typeface="微软雅黑" pitchFamily="34" charset="-122"/>
                <a:ea typeface="微软雅黑" pitchFamily="34" charset="-122"/>
              </a:rPr>
              <a:t>5dt Glove</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http://5dt.com/5dt-data-glove-ultra/ </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售价：</a:t>
            </a:r>
            <a:r>
              <a:rPr lang="arn-CL" altLang="zh-CN" sz="1000" b="1" dirty="0">
                <a:latin typeface="微软雅黑" pitchFamily="34" charset="-122"/>
                <a:ea typeface="微软雅黑" pitchFamily="34" charset="-122"/>
              </a:rPr>
              <a:t>5   Ultra</a:t>
            </a:r>
            <a:r>
              <a:rPr lang="zh-CN" altLang="en-US" sz="1000" b="1" dirty="0">
                <a:latin typeface="微软雅黑" pitchFamily="34" charset="-122"/>
                <a:ea typeface="微软雅黑" pitchFamily="34" charset="-122"/>
              </a:rPr>
              <a:t>版本</a:t>
            </a:r>
            <a:r>
              <a:rPr lang="arn-CL"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售价：约合￥</a:t>
            </a:r>
            <a:r>
              <a:rPr lang="en-US" altLang="zh-CN" sz="1000" b="1" dirty="0">
                <a:latin typeface="微软雅黑" pitchFamily="34" charset="-122"/>
                <a:ea typeface="微软雅黑" pitchFamily="34" charset="-122"/>
              </a:rPr>
              <a:t>24000</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$3485</a:t>
            </a:r>
            <a:r>
              <a:rPr lang="zh-CN" altLang="en-US" sz="1000" b="1" dirty="0">
                <a:latin typeface="微软雅黑" pitchFamily="34" charset="-122"/>
                <a:ea typeface="微软雅黑" pitchFamily="34" charset="-122"/>
              </a:rPr>
              <a:t>）  </a:t>
            </a:r>
            <a:r>
              <a:rPr lang="en-US"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          14</a:t>
            </a:r>
            <a:r>
              <a:rPr lang="arn-CL" altLang="zh-CN" sz="1000" b="1" dirty="0">
                <a:latin typeface="微软雅黑" pitchFamily="34" charset="-122"/>
                <a:ea typeface="微软雅黑" pitchFamily="34" charset="-122"/>
              </a:rPr>
              <a:t> Ultra</a:t>
            </a:r>
            <a:r>
              <a:rPr lang="zh-CN" altLang="en-US" sz="1000" b="1" dirty="0">
                <a:latin typeface="微软雅黑" pitchFamily="34" charset="-122"/>
                <a:ea typeface="微软雅黑" pitchFamily="34" charset="-122"/>
              </a:rPr>
              <a:t>版本</a:t>
            </a:r>
            <a:r>
              <a:rPr lang="arn-CL"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售价：约合￥</a:t>
            </a:r>
            <a:r>
              <a:rPr lang="en-US" altLang="zh-CN" sz="1000" b="1" dirty="0">
                <a:latin typeface="微软雅黑" pitchFamily="34" charset="-122"/>
                <a:ea typeface="微软雅黑" pitchFamily="34" charset="-122"/>
              </a:rPr>
              <a:t>85000</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$12485</a:t>
            </a:r>
            <a:r>
              <a:rPr lang="zh-CN" altLang="en-US" sz="1000" b="1" dirty="0">
                <a:latin typeface="微软雅黑" pitchFamily="34" charset="-122"/>
                <a:ea typeface="微软雅黑" pitchFamily="34" charset="-122"/>
              </a:rPr>
              <a:t>）</a:t>
            </a:r>
            <a:r>
              <a:rPr lang="en-US"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采用光纤及光栅计量的方法，在使用足够多数量的光纤传感器后，能够高可靠性捕捉手部姿态动作</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*需搭配其他空间定位方案才能得到空间定位信息</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20" name="Picture 19"/>
          <p:cNvPicPr>
            <a:picLocks noChangeAspect="1"/>
          </p:cNvPicPr>
          <p:nvPr/>
        </p:nvPicPr>
        <p:blipFill>
          <a:blip r:embed="rId5"/>
          <a:stretch>
            <a:fillRect/>
          </a:stretch>
        </p:blipFill>
        <p:spPr>
          <a:xfrm>
            <a:off x="856813" y="1812300"/>
            <a:ext cx="1487230" cy="1113987"/>
          </a:xfrm>
          <a:prstGeom prst="rect">
            <a:avLst/>
          </a:prstGeom>
        </p:spPr>
      </p:pic>
      <p:grpSp>
        <p:nvGrpSpPr>
          <p:cNvPr id="22" name="Group 21"/>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812191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4" y="875850"/>
            <a:ext cx="6675275"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C</a:t>
            </a:r>
            <a:r>
              <a:rPr lang="arn-CL" altLang="zh-CN" sz="2000" b="1" dirty="0">
                <a:latin typeface="微软雅黑" panose="020B0503020204020204" pitchFamily="34" charset="-122"/>
                <a:ea typeface="微软雅黑" panose="020B0503020204020204" pitchFamily="34" charset="-122"/>
              </a:rPr>
              <a:t>yberGlove</a:t>
            </a: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2862322"/>
          </a:xfrm>
          <a:prstGeom prst="rect">
            <a:avLst/>
          </a:prstGeom>
        </p:spPr>
        <p:txBody>
          <a:bodyPr wrap="square">
            <a:spAutoFit/>
          </a:bodyPr>
          <a:lstStyle/>
          <a:p>
            <a:pPr>
              <a:lnSpc>
                <a:spcPct val="150000"/>
              </a:lnSpc>
            </a:pPr>
            <a:r>
              <a:rPr lang="en-US" altLang="zh-CN" sz="1000" b="1" dirty="0" err="1">
                <a:latin typeface="微软雅黑" pitchFamily="34" charset="-122"/>
                <a:ea typeface="微软雅黑" pitchFamily="34" charset="-122"/>
              </a:rPr>
              <a:t>CyberGlove</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hlinkClick r:id="rId3"/>
              </a:rPr>
              <a:t>http://www.cyberglovesystems.com/</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22sensor </a:t>
            </a:r>
            <a:r>
              <a:rPr lang="zh-CN" altLang="en-US" sz="1000" b="1" dirty="0">
                <a:latin typeface="微软雅黑" pitchFamily="34" charset="-122"/>
                <a:ea typeface="微软雅黑" pitchFamily="34" charset="-122"/>
              </a:rPr>
              <a:t>版本 售价：￥</a:t>
            </a:r>
            <a:r>
              <a:rPr lang="en-US" altLang="zh-CN" sz="1000" b="1" dirty="0">
                <a:latin typeface="微软雅黑" pitchFamily="34" charset="-122"/>
                <a:ea typeface="微软雅黑" pitchFamily="34" charset="-122"/>
              </a:rPr>
              <a:t>200000 /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en-US" altLang="zh-CN" sz="1000" b="1" dirty="0">
                <a:latin typeface="微软雅黑" pitchFamily="34" charset="-122"/>
                <a:ea typeface="微软雅黑" pitchFamily="34" charset="-122"/>
              </a:rPr>
              <a:t>Immersion</a:t>
            </a:r>
            <a:r>
              <a:rPr lang="zh-CN" altLang="en-US" sz="1000" b="1" dirty="0">
                <a:latin typeface="微软雅黑" pitchFamily="34" charset="-122"/>
                <a:ea typeface="微软雅黑" pitchFamily="34" charset="-122"/>
              </a:rPr>
              <a:t>公司研发的</a:t>
            </a:r>
            <a:r>
              <a:rPr lang="en-US" altLang="zh-CN" sz="1000" b="1" dirty="0">
                <a:latin typeface="微软雅黑" pitchFamily="34" charset="-122"/>
                <a:ea typeface="微软雅黑" pitchFamily="34" charset="-122"/>
              </a:rPr>
              <a:t>VR</a:t>
            </a:r>
            <a:r>
              <a:rPr lang="zh-CN" altLang="en-US" sz="1000" b="1" dirty="0">
                <a:latin typeface="微软雅黑" pitchFamily="34" charset="-122"/>
                <a:ea typeface="微软雅黑" pitchFamily="34" charset="-122"/>
              </a:rPr>
              <a:t>数据手套，使用行业标准的蓝牙无线技术，数据手套的材质为弹性面料，手掌部采用网眼设计，具有良好的舒适性和透气性。</a:t>
            </a:r>
            <a:r>
              <a:rPr lang="en-US" altLang="zh-CN" sz="1000" b="1" dirty="0" err="1">
                <a:latin typeface="微软雅黑" pitchFamily="34" charset="-122"/>
                <a:ea typeface="微软雅黑" pitchFamily="34" charset="-122"/>
              </a:rPr>
              <a:t>CyberGlove</a:t>
            </a:r>
            <a:r>
              <a:rPr lang="en-US" altLang="zh-CN" sz="1000" b="1" dirty="0">
                <a:latin typeface="微软雅黑" pitchFamily="34" charset="-122"/>
                <a:ea typeface="微软雅黑" pitchFamily="34" charset="-122"/>
              </a:rPr>
              <a:t> II 22</a:t>
            </a:r>
            <a:r>
              <a:rPr lang="zh-CN" altLang="en-US" sz="1000" b="1" dirty="0">
                <a:latin typeface="微软雅黑" pitchFamily="34" charset="-122"/>
                <a:ea typeface="微软雅黑" pitchFamily="34" charset="-122"/>
              </a:rPr>
              <a:t>传感器数据手套可测量多达</a:t>
            </a:r>
            <a:r>
              <a:rPr lang="en-US" altLang="zh-CN" sz="1000" b="1" dirty="0">
                <a:latin typeface="微软雅黑" pitchFamily="34" charset="-122"/>
                <a:ea typeface="微软雅黑" pitchFamily="34" charset="-122"/>
              </a:rPr>
              <a:t>22</a:t>
            </a:r>
            <a:r>
              <a:rPr lang="zh-CN" altLang="en-US" sz="1000" b="1" dirty="0">
                <a:latin typeface="微软雅黑" pitchFamily="34" charset="-122"/>
                <a:ea typeface="微软雅黑" pitchFamily="34" charset="-122"/>
              </a:rPr>
              <a:t>个关节角度，测量数据准确度高</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*需搭配其他空间定位方案才能得到空间定位信息</a:t>
            </a: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22" name="Picture 21"/>
          <p:cNvPicPr>
            <a:picLocks noChangeAspect="1"/>
          </p:cNvPicPr>
          <p:nvPr/>
        </p:nvPicPr>
        <p:blipFill rotWithShape="1">
          <a:blip r:embed="rId5"/>
          <a:srcRect l="1122" r="7176"/>
          <a:stretch/>
        </p:blipFill>
        <p:spPr>
          <a:xfrm>
            <a:off x="582774" y="1907550"/>
            <a:ext cx="1947423" cy="888866"/>
          </a:xfrm>
          <a:prstGeom prst="rect">
            <a:avLst/>
          </a:prstGeom>
        </p:spPr>
      </p:pic>
      <p:grpSp>
        <p:nvGrpSpPr>
          <p:cNvPr id="20" name="Group 19"/>
          <p:cNvGrpSpPr/>
          <p:nvPr/>
        </p:nvGrpSpPr>
        <p:grpSpPr>
          <a:xfrm>
            <a:off x="217725" y="241225"/>
            <a:ext cx="7296110" cy="325625"/>
            <a:chOff x="217725" y="241225"/>
            <a:chExt cx="7296110" cy="325625"/>
          </a:xfrm>
        </p:grpSpPr>
        <p:grpSp>
          <p:nvGrpSpPr>
            <p:cNvPr id="24" name="Group 23"/>
            <p:cNvGrpSpPr/>
            <p:nvPr/>
          </p:nvGrpSpPr>
          <p:grpSpPr>
            <a:xfrm>
              <a:off x="217725" y="241225"/>
              <a:ext cx="7296110" cy="325625"/>
              <a:chOff x="217725" y="241225"/>
              <a:chExt cx="7296110" cy="325625"/>
            </a:xfrm>
          </p:grpSpPr>
          <p:grpSp>
            <p:nvGrpSpPr>
              <p:cNvPr id="37" name="Group 36"/>
              <p:cNvGrpSpPr/>
              <p:nvPr/>
            </p:nvGrpSpPr>
            <p:grpSpPr>
              <a:xfrm>
                <a:off x="217725" y="241225"/>
                <a:ext cx="7296110" cy="325625"/>
                <a:chOff x="217725" y="241225"/>
                <a:chExt cx="7296110" cy="325625"/>
              </a:xfrm>
            </p:grpSpPr>
            <p:grpSp>
              <p:nvGrpSpPr>
                <p:cNvPr id="41" name="Group 40"/>
                <p:cNvGrpSpPr/>
                <p:nvPr/>
              </p:nvGrpSpPr>
              <p:grpSpPr>
                <a:xfrm>
                  <a:off x="217725" y="241225"/>
                  <a:ext cx="7296110" cy="325625"/>
                  <a:chOff x="217725" y="241225"/>
                  <a:chExt cx="7296110" cy="325625"/>
                </a:xfrm>
              </p:grpSpPr>
              <p:grpSp>
                <p:nvGrpSpPr>
                  <p:cNvPr id="43" name="Shape 554"/>
                  <p:cNvGrpSpPr/>
                  <p:nvPr/>
                </p:nvGrpSpPr>
                <p:grpSpPr>
                  <a:xfrm>
                    <a:off x="217725" y="241225"/>
                    <a:ext cx="7296110" cy="325625"/>
                    <a:chOff x="369925" y="6332875"/>
                    <a:chExt cx="7296110" cy="325625"/>
                  </a:xfrm>
                </p:grpSpPr>
                <p:sp>
                  <p:nvSpPr>
                    <p:cNvPr id="4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8"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6801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9" name="Shape 259"/>
          <p:cNvSpPr/>
          <p:nvPr/>
        </p:nvSpPr>
        <p:spPr>
          <a:xfrm>
            <a:off x="582774" y="875850"/>
            <a:ext cx="6675275"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面向商业（</a:t>
            </a:r>
            <a:r>
              <a:rPr lang="en-US" altLang="zh-CN" sz="2000" b="1" dirty="0">
                <a:latin typeface="微软雅黑" pitchFamily="34" charset="-122"/>
                <a:ea typeface="微软雅黑" pitchFamily="34" charset="-122"/>
              </a:rPr>
              <a:t>B</a:t>
            </a:r>
            <a:r>
              <a:rPr lang="zh-CN" altLang="en-US" sz="2000" b="1" dirty="0">
                <a:latin typeface="微软雅黑" pitchFamily="34" charset="-122"/>
                <a:ea typeface="微软雅黑" pitchFamily="34" charset="-122"/>
              </a:rPr>
              <a:t>端）用户的竞品分析</a:t>
            </a:r>
            <a:r>
              <a:rPr lang="en-US" altLang="zh-CN" sz="2000" b="1" dirty="0">
                <a:latin typeface="微软雅黑" pitchFamily="34" charset="-122"/>
                <a:ea typeface="微软雅黑" pitchFamily="34" charset="-122"/>
              </a:rPr>
              <a:t> —— </a:t>
            </a:r>
            <a:r>
              <a:rPr lang="arn-CL" altLang="zh-CN" sz="2000" b="1" dirty="0"/>
              <a:t>WiseGlove</a:t>
            </a:r>
            <a:endParaRPr lang="en-US" altLang="zh-CN" sz="2000" b="1" dirty="0">
              <a:latin typeface="微软雅黑" pitchFamily="34" charset="-122"/>
              <a:ea typeface="微软雅黑" pitchFamily="34" charset="-122"/>
            </a:endParaRPr>
          </a:p>
          <a:p>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数据手套</a:t>
            </a:r>
            <a:endParaRPr lang="en-US" altLang="zh-CN" sz="2000" b="1" dirty="0">
              <a:latin typeface="微软雅黑" pitchFamily="34" charset="-122"/>
              <a:ea typeface="微软雅黑" pitchFamily="34" charset="-122"/>
            </a:endParaRPr>
          </a:p>
        </p:txBody>
      </p:sp>
      <p:sp>
        <p:nvSpPr>
          <p:cNvPr id="6" name="Rectangle 5"/>
          <p:cNvSpPr/>
          <p:nvPr/>
        </p:nvSpPr>
        <p:spPr>
          <a:xfrm>
            <a:off x="3481625" y="1758667"/>
            <a:ext cx="4521204" cy="1708160"/>
          </a:xfrm>
          <a:prstGeom prst="rect">
            <a:avLst/>
          </a:prstGeom>
        </p:spPr>
        <p:txBody>
          <a:bodyPr wrap="square">
            <a:spAutoFit/>
          </a:bodyPr>
          <a:lstStyle/>
          <a:p>
            <a:pPr>
              <a:lnSpc>
                <a:spcPct val="150000"/>
              </a:lnSpc>
            </a:pPr>
            <a:r>
              <a:rPr lang="en-US" altLang="zh-CN" sz="1000" b="1" dirty="0" err="1">
                <a:latin typeface="微软雅黑" pitchFamily="34" charset="-122"/>
                <a:ea typeface="微软雅黑" pitchFamily="34" charset="-122"/>
              </a:rPr>
              <a:t>WiseGlove</a:t>
            </a:r>
            <a:r>
              <a:rPr lang="zh-CN" altLang="en-US" sz="1000" b="1" dirty="0">
                <a:latin typeface="微软雅黑" pitchFamily="34" charset="-122"/>
                <a:ea typeface="微软雅黑" pitchFamily="34" charset="-122"/>
              </a:rPr>
              <a:t>（</a:t>
            </a:r>
            <a:r>
              <a:rPr lang="arn-CL" altLang="zh-CN" sz="1000" b="1" dirty="0">
                <a:latin typeface="微软雅黑" pitchFamily="34" charset="-122"/>
                <a:ea typeface="微软雅黑" pitchFamily="34" charset="-122"/>
              </a:rPr>
              <a:t> </a:t>
            </a:r>
            <a:r>
              <a:rPr lang="arn-CL" altLang="zh-CN" sz="1000" b="1" dirty="0">
                <a:latin typeface="微软雅黑" pitchFamily="34" charset="-122"/>
                <a:ea typeface="微软雅黑" pitchFamily="34" charset="-122"/>
                <a:hlinkClick r:id="rId3"/>
              </a:rPr>
              <a:t>http://www.wiseglove.com/Vrprod/Dataglove/ </a:t>
            </a:r>
            <a:r>
              <a:rPr lang="zh-CN" altLang="en-US" sz="1000" b="1" dirty="0">
                <a:latin typeface="微软雅黑" pitchFamily="34" charset="-122"/>
                <a:ea typeface="微软雅黑" pitchFamily="34" charset="-122"/>
              </a:rPr>
              <a:t>）</a:t>
            </a:r>
            <a:endParaRPr lang="en-US" altLang="zh-CN" sz="1000" b="1" dirty="0">
              <a:latin typeface="微软雅黑" pitchFamily="34" charset="-122"/>
              <a:ea typeface="微软雅黑" pitchFamily="34" charset="-122"/>
            </a:endParaRPr>
          </a:p>
          <a:p>
            <a:pPr>
              <a:lnSpc>
                <a:spcPct val="150000"/>
              </a:lnSpc>
            </a:pPr>
            <a:r>
              <a:rPr lang="arn-CL" altLang="zh-CN" sz="1000" b="1" dirty="0"/>
              <a:t>WISEGLOVE5    </a:t>
            </a:r>
            <a:r>
              <a:rPr lang="zh-CN" altLang="en-US" sz="1000" b="1" dirty="0">
                <a:latin typeface="微软雅黑" pitchFamily="34" charset="-122"/>
                <a:ea typeface="微软雅黑" pitchFamily="34" charset="-122"/>
              </a:rPr>
              <a:t>版本</a:t>
            </a:r>
            <a:r>
              <a:rPr lang="arn-CL"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售价：￥</a:t>
            </a:r>
            <a:r>
              <a:rPr lang="en-US" altLang="zh-CN" sz="1000" b="1" dirty="0">
                <a:latin typeface="微软雅黑" pitchFamily="34" charset="-122"/>
                <a:ea typeface="微软雅黑" pitchFamily="34" charset="-122"/>
              </a:rPr>
              <a:t>  50000    /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arn-CL" altLang="zh-CN" sz="1000" b="1" dirty="0"/>
              <a:t>WISEGLOVE19+</a:t>
            </a:r>
            <a:r>
              <a:rPr lang="zh-CN" altLang="en-US" sz="1000" b="1" dirty="0">
                <a:latin typeface="微软雅黑" pitchFamily="34" charset="-122"/>
                <a:ea typeface="微软雅黑" pitchFamily="34" charset="-122"/>
              </a:rPr>
              <a:t>版本</a:t>
            </a:r>
            <a:r>
              <a:rPr lang="arn-CL" altLang="zh-CN" sz="1000" b="1" dirty="0">
                <a:latin typeface="微软雅黑" pitchFamily="34" charset="-122"/>
                <a:ea typeface="微软雅黑" pitchFamily="34" charset="-122"/>
              </a:rPr>
              <a:t> </a:t>
            </a:r>
            <a:r>
              <a:rPr lang="zh-CN" altLang="en-US" sz="1000" b="1" dirty="0">
                <a:latin typeface="微软雅黑" pitchFamily="34" charset="-122"/>
                <a:ea typeface="微软雅黑" pitchFamily="34" charset="-122"/>
              </a:rPr>
              <a:t>售价：￥</a:t>
            </a:r>
            <a:r>
              <a:rPr lang="en-US" altLang="zh-CN" sz="1000" b="1" dirty="0">
                <a:latin typeface="微软雅黑" pitchFamily="34" charset="-122"/>
                <a:ea typeface="微软雅黑" pitchFamily="34" charset="-122"/>
              </a:rPr>
              <a:t>150000+ / </a:t>
            </a:r>
            <a:r>
              <a:rPr lang="zh-CN" altLang="en-US" sz="1000" b="1" dirty="0">
                <a:latin typeface="微软雅黑" pitchFamily="34" charset="-122"/>
                <a:ea typeface="微软雅黑" pitchFamily="34" charset="-122"/>
              </a:rPr>
              <a:t>套</a:t>
            </a:r>
            <a:endParaRPr lang="en-US" altLang="zh-CN" sz="1000" b="1" dirty="0">
              <a:latin typeface="微软雅黑" pitchFamily="34" charset="-122"/>
              <a:ea typeface="微软雅黑" pitchFamily="34" charset="-122"/>
            </a:endParaRPr>
          </a:p>
          <a:p>
            <a:pPr>
              <a:lnSpc>
                <a:spcPct val="150000"/>
              </a:lnSpc>
            </a:pPr>
            <a:r>
              <a:rPr lang="zh-CN" altLang="en-US" sz="1000" b="1" dirty="0">
                <a:latin typeface="微软雅黑" pitchFamily="34" charset="-122"/>
                <a:ea typeface="微软雅黑" pitchFamily="34" charset="-122"/>
              </a:rPr>
              <a:t>采用光纤及光栅计量的方法，在使用足够多数量的光纤传感器后，能够高可靠性捕捉手部姿态动作</a:t>
            </a: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a:p>
            <a:pPr>
              <a:lnSpc>
                <a:spcPct val="150000"/>
              </a:lnSpc>
            </a:pPr>
            <a:endParaRPr lang="en-US" altLang="zh-CN" sz="1000" b="1" dirty="0">
              <a:latin typeface="微软雅黑" pitchFamily="34" charset="-122"/>
              <a:ea typeface="微软雅黑" pitchFamily="34" charset="-122"/>
            </a:endParaRPr>
          </a:p>
        </p:txBody>
      </p:sp>
      <p:graphicFrame>
        <p:nvGraphicFramePr>
          <p:cNvPr id="21" name="Chart 20"/>
          <p:cNvGraphicFramePr/>
          <p:nvPr/>
        </p:nvGraphicFramePr>
        <p:xfrm>
          <a:off x="342000" y="2520000"/>
          <a:ext cx="2516856" cy="2450512"/>
        </p:xfrm>
        <a:graphic>
          <a:graphicData uri="http://schemas.openxmlformats.org/drawingml/2006/chart">
            <c:chart xmlns:c="http://schemas.openxmlformats.org/drawingml/2006/chart" xmlns:r="http://schemas.openxmlformats.org/officeDocument/2006/relationships" r:id="rId4"/>
          </a:graphicData>
        </a:graphic>
      </p:graphicFrame>
      <p:cxnSp>
        <p:nvCxnSpPr>
          <p:cNvPr id="23" name="Shape 263"/>
          <p:cNvCxnSpPr/>
          <p:nvPr/>
        </p:nvCxnSpPr>
        <p:spPr>
          <a:xfrm>
            <a:off x="2982775" y="1620000"/>
            <a:ext cx="0" cy="3060000"/>
          </a:xfrm>
          <a:prstGeom prst="straightConnector1">
            <a:avLst/>
          </a:prstGeom>
          <a:noFill/>
          <a:ln w="12700" cap="flat" cmpd="sng">
            <a:solidFill>
              <a:srgbClr val="D9D9D9"/>
            </a:solidFill>
            <a:prstDash val="solid"/>
            <a:round/>
            <a:headEnd type="none" w="med" len="med"/>
            <a:tailEnd type="none" w="med" len="med"/>
          </a:ln>
        </p:spPr>
      </p:cxnSp>
      <p:pic>
        <p:nvPicPr>
          <p:cNvPr id="1026" name="Picture 2" descr="WISEGLOVEæ°æ®æå¥"/>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1062608" y="1506883"/>
            <a:ext cx="1096824" cy="1545639"/>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217725" y="241225"/>
            <a:ext cx="7296110" cy="325625"/>
            <a:chOff x="217725" y="241225"/>
            <a:chExt cx="7296110" cy="325625"/>
          </a:xfrm>
        </p:grpSpPr>
        <p:grpSp>
          <p:nvGrpSpPr>
            <p:cNvPr id="22" name="Group 21"/>
            <p:cNvGrpSpPr/>
            <p:nvPr/>
          </p:nvGrpSpPr>
          <p:grpSpPr>
            <a:xfrm>
              <a:off x="217725" y="241225"/>
              <a:ext cx="7296110" cy="325625"/>
              <a:chOff x="217725" y="241225"/>
              <a:chExt cx="7296110" cy="325625"/>
            </a:xfrm>
          </p:grpSpPr>
          <p:grpSp>
            <p:nvGrpSpPr>
              <p:cNvPr id="25" name="Group 24"/>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Shape 554"/>
                  <p:cNvGrpSpPr/>
                  <p:nvPr/>
                </p:nvGrpSpPr>
                <p:grpSpPr>
                  <a:xfrm>
                    <a:off x="217725" y="241225"/>
                    <a:ext cx="7296110" cy="325625"/>
                    <a:chOff x="369925" y="6332875"/>
                    <a:chExt cx="7296110" cy="325625"/>
                  </a:xfrm>
                </p:grpSpPr>
                <p:sp>
                  <p:nvSpPr>
                    <p:cNvPr id="4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7"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4"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061045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Shape 313">
            <a:hlinkClick r:id="rId3"/>
          </p:cNvPr>
          <p:cNvPicPr preferRelativeResize="0"/>
          <p:nvPr/>
        </p:nvPicPr>
        <p:blipFill>
          <a:blip r:embed="rId4">
            <a:alphaModFix/>
          </a:blip>
          <a:stretch>
            <a:fillRect/>
          </a:stretch>
        </p:blipFill>
        <p:spPr>
          <a:xfrm>
            <a:off x="6418390" y="3885584"/>
            <a:ext cx="855694" cy="851662"/>
          </a:xfrm>
          <a:prstGeom prst="rect">
            <a:avLst/>
          </a:prstGeom>
          <a:noFill/>
          <a:ln>
            <a:noFill/>
          </a:ln>
        </p:spPr>
      </p:pic>
      <p:sp>
        <p:nvSpPr>
          <p:cNvPr id="314" name="Shape 314"/>
          <p:cNvSpPr/>
          <p:nvPr/>
        </p:nvSpPr>
        <p:spPr>
          <a:xfrm>
            <a:off x="652396" y="1758900"/>
            <a:ext cx="7780650" cy="1797961"/>
          </a:xfrm>
          <a:prstGeom prst="rect">
            <a:avLst/>
          </a:prstGeom>
          <a:solidFill>
            <a:srgbClr val="3586CB"/>
          </a:solidFill>
          <a:ln>
            <a:noFill/>
          </a:ln>
        </p:spPr>
        <p:txBody>
          <a:bodyPr spcFirstLastPara="1" wrap="square" lIns="91425" tIns="91425" rIns="91425" bIns="91425" anchor="ctr" anchorCtr="0">
            <a:noAutofit/>
          </a:bodyPr>
          <a:lstStyle/>
          <a:p>
            <a:endParaRPr>
              <a:solidFill>
                <a:srgbClr val="153451"/>
              </a:solidFill>
              <a:latin typeface="微软雅黑" pitchFamily="34" charset="-122"/>
              <a:ea typeface="微软雅黑" pitchFamily="34" charset="-122"/>
            </a:endParaRPr>
          </a:p>
        </p:txBody>
      </p:sp>
      <p:sp>
        <p:nvSpPr>
          <p:cNvPr id="324" name="Shape 324"/>
          <p:cNvSpPr/>
          <p:nvPr/>
        </p:nvSpPr>
        <p:spPr>
          <a:xfrm>
            <a:off x="582775" y="875850"/>
            <a:ext cx="7961400" cy="398700"/>
          </a:xfrm>
          <a:prstGeom prst="rect">
            <a:avLst/>
          </a:prstGeom>
          <a:noFill/>
          <a:ln>
            <a:noFill/>
          </a:ln>
        </p:spPr>
        <p:txBody>
          <a:bodyPr spcFirstLastPara="1" wrap="square" lIns="91425" tIns="45700" rIns="91425" bIns="45700" anchor="t" anchorCtr="0">
            <a:noAutofit/>
          </a:bodyPr>
          <a:lstStyle/>
          <a:p>
            <a:r>
              <a:rPr lang="zh-CN" altLang="en-US" sz="2000" b="1" dirty="0">
                <a:solidFill>
                  <a:prstClr val="black"/>
                </a:solidFill>
                <a:latin typeface="微软雅黑" pitchFamily="34" charset="-122"/>
                <a:ea typeface="微软雅黑" pitchFamily="34" charset="-122"/>
              </a:rPr>
              <a:t>同原理竞品分析</a:t>
            </a:r>
            <a:endParaRPr lang="en-US" altLang="zh-CN" sz="2000" b="1" dirty="0">
              <a:solidFill>
                <a:prstClr val="black"/>
              </a:solidFill>
              <a:latin typeface="微软雅黑" pitchFamily="34" charset="-122"/>
              <a:ea typeface="微软雅黑" pitchFamily="34" charset="-122"/>
            </a:endParaRPr>
          </a:p>
          <a:p>
            <a:r>
              <a:rPr lang="en-US" altLang="zh-CN" sz="2000" b="1" dirty="0">
                <a:solidFill>
                  <a:prstClr val="black"/>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基于惯性传感器（</a:t>
            </a:r>
            <a:r>
              <a:rPr lang="en-US" altLang="zh-CN" sz="2000" b="1" dirty="0">
                <a:latin typeface="微软雅黑" pitchFamily="34" charset="-122"/>
                <a:ea typeface="微软雅黑" pitchFamily="34" charset="-122"/>
              </a:rPr>
              <a:t>IMU</a:t>
            </a:r>
            <a:r>
              <a:rPr lang="zh-CN" altLang="en-US" sz="2000" b="1" dirty="0">
                <a:latin typeface="微软雅黑" pitchFamily="34" charset="-122"/>
                <a:ea typeface="微软雅黑" pitchFamily="34" charset="-122"/>
              </a:rPr>
              <a:t>）的数据手套</a:t>
            </a:r>
            <a:endParaRPr sz="2000" b="1" dirty="0">
              <a:latin typeface="微软雅黑" pitchFamily="34" charset="-122"/>
              <a:ea typeface="微软雅黑" pitchFamily="34" charset="-122"/>
            </a:endParaRPr>
          </a:p>
        </p:txBody>
      </p:sp>
      <p:pic>
        <p:nvPicPr>
          <p:cNvPr id="326" name="Shape 326">
            <a:hlinkClick r:id="rId5"/>
          </p:cNvPr>
          <p:cNvPicPr preferRelativeResize="0"/>
          <p:nvPr/>
        </p:nvPicPr>
        <p:blipFill>
          <a:blip r:embed="rId6">
            <a:alphaModFix/>
          </a:blip>
          <a:stretch>
            <a:fillRect/>
          </a:stretch>
        </p:blipFill>
        <p:spPr>
          <a:xfrm>
            <a:off x="7584894" y="3963206"/>
            <a:ext cx="792037" cy="696418"/>
          </a:xfrm>
          <a:prstGeom prst="rect">
            <a:avLst/>
          </a:prstGeom>
          <a:noFill/>
          <a:ln>
            <a:noFill/>
          </a:ln>
        </p:spPr>
      </p:pic>
      <p:sp>
        <p:nvSpPr>
          <p:cNvPr id="327" name="Shape 327"/>
          <p:cNvSpPr/>
          <p:nvPr/>
        </p:nvSpPr>
        <p:spPr>
          <a:xfrm>
            <a:off x="7371806" y="3766351"/>
            <a:ext cx="1339800" cy="301800"/>
          </a:xfrm>
          <a:prstGeom prst="rect">
            <a:avLst/>
          </a:prstGeom>
          <a:noFill/>
          <a:ln>
            <a:noFill/>
          </a:ln>
        </p:spPr>
        <p:txBody>
          <a:bodyPr spcFirstLastPara="1" wrap="square" lIns="91425" tIns="45700" rIns="91425" bIns="45700" anchor="t" anchorCtr="0">
            <a:noAutofit/>
          </a:bodyPr>
          <a:lstStyle/>
          <a:p>
            <a:pPr algn="ctr"/>
            <a:r>
              <a:rPr lang="en-US" altLang="zh-CN" sz="1000" b="1" dirty="0">
                <a:solidFill>
                  <a:prstClr val="black">
                    <a:lumMod val="65000"/>
                    <a:lumOff val="35000"/>
                  </a:prstClr>
                </a:solidFill>
                <a:latin typeface="微软雅黑" pitchFamily="34" charset="-122"/>
                <a:ea typeface="微软雅黑" pitchFamily="34" charset="-122"/>
              </a:rPr>
              <a:t>SENSO</a:t>
            </a:r>
            <a:endParaRPr sz="1000" b="1" dirty="0">
              <a:solidFill>
                <a:prstClr val="black">
                  <a:lumMod val="65000"/>
                  <a:lumOff val="35000"/>
                </a:prstClr>
              </a:solidFill>
              <a:latin typeface="微软雅黑" pitchFamily="34" charset="-122"/>
              <a:ea typeface="微软雅黑" pitchFamily="34" charset="-122"/>
            </a:endParaRPr>
          </a:p>
        </p:txBody>
      </p:sp>
      <p:sp>
        <p:nvSpPr>
          <p:cNvPr id="328" name="Shape 328"/>
          <p:cNvSpPr txBox="1"/>
          <p:nvPr/>
        </p:nvSpPr>
        <p:spPr>
          <a:xfrm>
            <a:off x="3394129" y="2198229"/>
            <a:ext cx="4883696" cy="942000"/>
          </a:xfrm>
          <a:prstGeom prst="rect">
            <a:avLst/>
          </a:prstGeom>
          <a:noFill/>
          <a:ln>
            <a:noFill/>
          </a:ln>
        </p:spPr>
        <p:txBody>
          <a:bodyPr spcFirstLastPara="1" wrap="square" lIns="91425" tIns="45700" rIns="91425" bIns="45700" anchor="ctr" anchorCtr="0">
            <a:noAutofit/>
          </a:bodyPr>
          <a:lstStyle/>
          <a:p>
            <a:pPr marL="171450" indent="-171450">
              <a:lnSpc>
                <a:spcPct val="200000"/>
              </a:lnSpc>
              <a:buClr>
                <a:prstClr val="white"/>
              </a:buClr>
              <a:buFont typeface="Wingdings" panose="05000000000000000000" pitchFamily="2" charset="2"/>
              <a:buChar char="l"/>
            </a:pPr>
            <a:r>
              <a:rPr lang="zh-CN" altLang="en-US" sz="1000" b="1" dirty="0">
                <a:solidFill>
                  <a:srgbClr val="FFFFFF"/>
                </a:solidFill>
                <a:latin typeface="微软雅黑" pitchFamily="34" charset="-122"/>
                <a:ea typeface="微软雅黑" pitchFamily="34" charset="-122"/>
              </a:rPr>
              <a:t>当前基于惯性传感器的数据手套使用的</a:t>
            </a:r>
            <a:r>
              <a:rPr lang="en-US" altLang="zh-CN" sz="1000" b="1" dirty="0">
                <a:solidFill>
                  <a:srgbClr val="FFFFFF"/>
                </a:solidFill>
                <a:latin typeface="微软雅黑" pitchFamily="34" charset="-122"/>
                <a:ea typeface="微软雅黑" pitchFamily="34" charset="-122"/>
              </a:rPr>
              <a:t>9</a:t>
            </a:r>
            <a:r>
              <a:rPr lang="zh-CN" altLang="en-US" sz="1000" b="1" dirty="0">
                <a:solidFill>
                  <a:srgbClr val="FFFFFF"/>
                </a:solidFill>
                <a:latin typeface="微软雅黑" pitchFamily="34" charset="-122"/>
                <a:ea typeface="微软雅黑" pitchFamily="34" charset="-122"/>
              </a:rPr>
              <a:t>轴</a:t>
            </a:r>
            <a:r>
              <a:rPr lang="en-US" altLang="zh-CN" sz="1000" b="1" dirty="0">
                <a:solidFill>
                  <a:srgbClr val="FFFFFF"/>
                </a:solidFill>
                <a:latin typeface="微软雅黑" pitchFamily="34" charset="-122"/>
                <a:ea typeface="微软雅黑" pitchFamily="34" charset="-122"/>
              </a:rPr>
              <a:t>IMU</a:t>
            </a:r>
            <a:r>
              <a:rPr lang="zh-CN" altLang="en-US" sz="1000" b="1" dirty="0">
                <a:solidFill>
                  <a:srgbClr val="FFFFFF"/>
                </a:solidFill>
                <a:latin typeface="微软雅黑" pitchFamily="34" charset="-122"/>
                <a:ea typeface="微软雅黑" pitchFamily="34" charset="-122"/>
              </a:rPr>
              <a:t>传感器，无法施加电机振动反馈</a:t>
            </a:r>
            <a:endParaRPr lang="en-US" altLang="zh-CN" sz="1000" b="1" dirty="0">
              <a:solidFill>
                <a:srgbClr val="FFFFFF"/>
              </a:solidFill>
              <a:latin typeface="微软雅黑" pitchFamily="34" charset="-122"/>
              <a:ea typeface="微软雅黑" pitchFamily="34" charset="-122"/>
            </a:endParaRPr>
          </a:p>
          <a:p>
            <a:pPr marL="171450" indent="-171450">
              <a:lnSpc>
                <a:spcPct val="200000"/>
              </a:lnSpc>
              <a:buClr>
                <a:prstClr val="white"/>
              </a:buClr>
              <a:buFont typeface="Wingdings" panose="05000000000000000000" pitchFamily="2" charset="2"/>
              <a:buChar char="l"/>
            </a:pPr>
            <a:r>
              <a:rPr lang="zh-CN" altLang="en-US" sz="1000" b="1" dirty="0">
                <a:solidFill>
                  <a:srgbClr val="FFFFFF"/>
                </a:solidFill>
                <a:latin typeface="微软雅黑" pitchFamily="34" charset="-122"/>
                <a:ea typeface="微软雅黑" pitchFamily="34" charset="-122"/>
              </a:rPr>
              <a:t>每次使用前校准花费时间长（诺亦腾的</a:t>
            </a:r>
            <a:r>
              <a:rPr lang="en-US" altLang="zh-CN" sz="1000" b="1" dirty="0">
                <a:solidFill>
                  <a:srgbClr val="FFFFFF"/>
                </a:solidFill>
                <a:latin typeface="微软雅黑" pitchFamily="34" charset="-122"/>
                <a:ea typeface="微软雅黑" pitchFamily="34" charset="-122"/>
              </a:rPr>
              <a:t>HI5</a:t>
            </a:r>
            <a:r>
              <a:rPr lang="zh-CN" altLang="en-US" sz="1000" b="1" dirty="0">
                <a:solidFill>
                  <a:srgbClr val="FFFFFF"/>
                </a:solidFill>
                <a:latin typeface="微软雅黑" pitchFamily="34" charset="-122"/>
                <a:ea typeface="微软雅黑" pitchFamily="34" charset="-122"/>
              </a:rPr>
              <a:t>）</a:t>
            </a:r>
            <a:endParaRPr lang="en-US" altLang="zh-CN" sz="1000" b="1" dirty="0">
              <a:solidFill>
                <a:srgbClr val="FFFFFF"/>
              </a:solidFill>
              <a:latin typeface="微软雅黑" pitchFamily="34" charset="-122"/>
              <a:ea typeface="微软雅黑" pitchFamily="34" charset="-122"/>
            </a:endParaRPr>
          </a:p>
          <a:p>
            <a:pPr marL="171450" indent="-171450">
              <a:lnSpc>
                <a:spcPct val="200000"/>
              </a:lnSpc>
              <a:buClr>
                <a:prstClr val="white"/>
              </a:buClr>
              <a:buFont typeface="Wingdings" panose="05000000000000000000" pitchFamily="2" charset="2"/>
              <a:buChar char="l"/>
            </a:pPr>
            <a:r>
              <a:rPr lang="zh-CN" altLang="en-US" sz="1000" b="1" dirty="0">
                <a:solidFill>
                  <a:srgbClr val="FFFFFF"/>
                </a:solidFill>
                <a:latin typeface="微软雅黑" pitchFamily="34" charset="-122"/>
                <a:ea typeface="微软雅黑" pitchFamily="34" charset="-122"/>
              </a:rPr>
              <a:t>捕获的自由度通常仅有</a:t>
            </a:r>
            <a:r>
              <a:rPr lang="en-US" altLang="zh-CN" sz="1000" b="1" dirty="0">
                <a:solidFill>
                  <a:srgbClr val="FFFFFF"/>
                </a:solidFill>
                <a:latin typeface="微软雅黑" pitchFamily="34" charset="-122"/>
                <a:ea typeface="微软雅黑" pitchFamily="34" charset="-122"/>
              </a:rPr>
              <a:t>10-13</a:t>
            </a:r>
            <a:r>
              <a:rPr lang="zh-CN" altLang="en-US" sz="1000" b="1" dirty="0">
                <a:solidFill>
                  <a:srgbClr val="FFFFFF"/>
                </a:solidFill>
                <a:latin typeface="微软雅黑" pitchFamily="34" charset="-122"/>
                <a:ea typeface="微软雅黑" pitchFamily="34" charset="-122"/>
              </a:rPr>
              <a:t>个（人手有大概</a:t>
            </a:r>
            <a:r>
              <a:rPr lang="en-US" altLang="zh-CN" sz="1000" b="1" dirty="0">
                <a:solidFill>
                  <a:srgbClr val="FFFFFF"/>
                </a:solidFill>
                <a:latin typeface="微软雅黑" pitchFamily="34" charset="-122"/>
                <a:ea typeface="微软雅黑" pitchFamily="34" charset="-122"/>
              </a:rPr>
              <a:t>21</a:t>
            </a:r>
            <a:r>
              <a:rPr lang="zh-CN" altLang="en-US" sz="1000" b="1" dirty="0">
                <a:solidFill>
                  <a:srgbClr val="FFFFFF"/>
                </a:solidFill>
                <a:latin typeface="微软雅黑" pitchFamily="34" charset="-122"/>
                <a:ea typeface="微软雅黑" pitchFamily="34" charset="-122"/>
              </a:rPr>
              <a:t>个关键自由度和大量软骨自由度），动捕效果差</a:t>
            </a:r>
            <a:endParaRPr lang="en-US" altLang="zh-CN" sz="1000" b="1" dirty="0">
              <a:solidFill>
                <a:srgbClr val="FFFFFF"/>
              </a:solidFill>
              <a:latin typeface="微软雅黑" pitchFamily="34" charset="-122"/>
              <a:ea typeface="微软雅黑" pitchFamily="34" charset="-122"/>
            </a:endParaRPr>
          </a:p>
        </p:txBody>
      </p:sp>
      <p:sp>
        <p:nvSpPr>
          <p:cNvPr id="329" name="Shape 329"/>
          <p:cNvSpPr/>
          <p:nvPr/>
        </p:nvSpPr>
        <p:spPr>
          <a:xfrm>
            <a:off x="1246875" y="2011219"/>
            <a:ext cx="1368300" cy="1368300"/>
          </a:xfrm>
          <a:prstGeom prst="ellipse">
            <a:avLst/>
          </a:prstGeom>
          <a:solidFill>
            <a:srgbClr val="FFFFFF"/>
          </a:solidFill>
          <a:ln>
            <a:noFill/>
          </a:ln>
        </p:spPr>
        <p:txBody>
          <a:bodyPr spcFirstLastPara="1" wrap="square" lIns="91425" tIns="91425" rIns="91425" bIns="91425" anchor="ctr" anchorCtr="0">
            <a:noAutofit/>
          </a:bodyPr>
          <a:lstStyle/>
          <a:p>
            <a:endParaRPr>
              <a:latin typeface="微软雅黑" pitchFamily="34" charset="-122"/>
              <a:ea typeface="微软雅黑" pitchFamily="34" charset="-122"/>
            </a:endParaRPr>
          </a:p>
        </p:txBody>
      </p:sp>
      <p:cxnSp>
        <p:nvCxnSpPr>
          <p:cNvPr id="330" name="Shape 330"/>
          <p:cNvCxnSpPr/>
          <p:nvPr/>
        </p:nvCxnSpPr>
        <p:spPr>
          <a:xfrm>
            <a:off x="3204930" y="1967256"/>
            <a:ext cx="0" cy="1409400"/>
          </a:xfrm>
          <a:prstGeom prst="straightConnector1">
            <a:avLst/>
          </a:prstGeom>
          <a:noFill/>
          <a:ln w="9525" cap="flat" cmpd="sng">
            <a:solidFill>
              <a:srgbClr val="A4C0FF"/>
            </a:solidFill>
            <a:prstDash val="solid"/>
            <a:round/>
            <a:headEnd type="none" w="med" len="med"/>
            <a:tailEnd type="none" w="med" len="med"/>
          </a:ln>
        </p:spPr>
      </p:cxnSp>
      <p:sp>
        <p:nvSpPr>
          <p:cNvPr id="331" name="Shape 331"/>
          <p:cNvSpPr/>
          <p:nvPr/>
        </p:nvSpPr>
        <p:spPr>
          <a:xfrm>
            <a:off x="6394525" y="3770234"/>
            <a:ext cx="951600" cy="230700"/>
          </a:xfrm>
          <a:prstGeom prst="rect">
            <a:avLst/>
          </a:prstGeom>
          <a:noFill/>
          <a:ln>
            <a:noFill/>
          </a:ln>
        </p:spPr>
        <p:txBody>
          <a:bodyPr spcFirstLastPara="1" wrap="square" lIns="91425" tIns="45700" rIns="91425" bIns="45700" anchor="t" anchorCtr="0">
            <a:noAutofit/>
          </a:bodyPr>
          <a:lstStyle/>
          <a:p>
            <a:pPr algn="ctr"/>
            <a:r>
              <a:rPr lang="en-US" altLang="zh-CN" sz="1000" b="1" dirty="0">
                <a:solidFill>
                  <a:prstClr val="black">
                    <a:lumMod val="65000"/>
                    <a:lumOff val="35000"/>
                  </a:prstClr>
                </a:solidFill>
                <a:latin typeface="微软雅黑" pitchFamily="34" charset="-122"/>
                <a:ea typeface="微软雅黑" pitchFamily="34" charset="-122"/>
              </a:rPr>
              <a:t>Noitom Hi5</a:t>
            </a:r>
            <a:endParaRPr sz="1000" b="1" dirty="0">
              <a:solidFill>
                <a:prstClr val="black">
                  <a:lumMod val="65000"/>
                  <a:lumOff val="35000"/>
                </a:prstClr>
              </a:solidFill>
              <a:latin typeface="微软雅黑" pitchFamily="34" charset="-122"/>
              <a:ea typeface="微软雅黑" pitchFamily="34" charset="-122"/>
            </a:endParaRPr>
          </a:p>
        </p:txBody>
      </p:sp>
      <p:pic>
        <p:nvPicPr>
          <p:cNvPr id="332" name="Shape 332"/>
          <p:cNvPicPr preferRelativeResize="0"/>
          <p:nvPr/>
        </p:nvPicPr>
        <p:blipFill>
          <a:blip r:embed="rId7">
            <a:alphaModFix/>
          </a:blip>
          <a:stretch>
            <a:fillRect/>
          </a:stretch>
        </p:blipFill>
        <p:spPr>
          <a:xfrm>
            <a:off x="1330837" y="2182731"/>
            <a:ext cx="1200375" cy="900275"/>
          </a:xfrm>
          <a:prstGeom prst="rect">
            <a:avLst/>
          </a:prstGeom>
          <a:noFill/>
          <a:ln>
            <a:noFill/>
          </a:ln>
        </p:spPr>
      </p:pic>
      <p:grpSp>
        <p:nvGrpSpPr>
          <p:cNvPr id="27" name="Group 26"/>
          <p:cNvGrpSpPr/>
          <p:nvPr/>
        </p:nvGrpSpPr>
        <p:grpSpPr>
          <a:xfrm>
            <a:off x="217725" y="241225"/>
            <a:ext cx="7296110" cy="325625"/>
            <a:chOff x="217725" y="241225"/>
            <a:chExt cx="7296110" cy="325625"/>
          </a:xfrm>
        </p:grpSpPr>
        <p:grpSp>
          <p:nvGrpSpPr>
            <p:cNvPr id="28" name="Group 27"/>
            <p:cNvGrpSpPr/>
            <p:nvPr/>
          </p:nvGrpSpPr>
          <p:grpSpPr>
            <a:xfrm>
              <a:off x="217725" y="241225"/>
              <a:ext cx="7296110" cy="325625"/>
              <a:chOff x="217725" y="241225"/>
              <a:chExt cx="7296110" cy="325625"/>
            </a:xfrm>
          </p:grpSpPr>
          <p:grpSp>
            <p:nvGrpSpPr>
              <p:cNvPr id="39" name="Group 38"/>
              <p:cNvGrpSpPr/>
              <p:nvPr/>
            </p:nvGrpSpPr>
            <p:grpSpPr>
              <a:xfrm>
                <a:off x="217725" y="241225"/>
                <a:ext cx="7296110" cy="325625"/>
                <a:chOff x="217725" y="241225"/>
                <a:chExt cx="7296110" cy="325625"/>
              </a:xfrm>
            </p:grpSpPr>
            <p:grpSp>
              <p:nvGrpSpPr>
                <p:cNvPr id="42" name="Group 41"/>
                <p:cNvGrpSpPr/>
                <p:nvPr/>
              </p:nvGrpSpPr>
              <p:grpSpPr>
                <a:xfrm>
                  <a:off x="217725" y="241225"/>
                  <a:ext cx="7296110" cy="325625"/>
                  <a:chOff x="217725" y="241225"/>
                  <a:chExt cx="7296110" cy="325625"/>
                </a:xfrm>
              </p:grpSpPr>
              <p:grpSp>
                <p:nvGrpSpPr>
                  <p:cNvPr id="44" name="Shape 554"/>
                  <p:cNvGrpSpPr/>
                  <p:nvPr/>
                </p:nvGrpSpPr>
                <p:grpSpPr>
                  <a:xfrm>
                    <a:off x="217725" y="241225"/>
                    <a:ext cx="7296110" cy="325625"/>
                    <a:chOff x="369925" y="6332875"/>
                    <a:chExt cx="7296110" cy="325625"/>
                  </a:xfrm>
                </p:grpSpPr>
                <p:sp>
                  <p:nvSpPr>
                    <p:cNvPr id="46"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竞品分析</a:t>
                      </a:r>
                      <a:endParaRPr sz="1300" b="1" i="0" u="none" strike="noStrike" cap="none" dirty="0">
                        <a:solidFill>
                          <a:srgbClr val="FFFFFF"/>
                        </a:solidFill>
                        <a:latin typeface="微软雅黑" pitchFamily="34" charset="-122"/>
                        <a:ea typeface="微软雅黑" pitchFamily="34" charset="-122"/>
                      </a:endParaRPr>
                    </a:p>
                  </p:txBody>
                </p:sp>
                <p:sp>
                  <p:nvSpPr>
                    <p:cNvPr id="47"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8"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9"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50"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3"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0"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1"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9"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942671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4" y="875850"/>
            <a:ext cx="3288186"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US" altLang="zh-CN" sz="2000" b="1" dirty="0">
                <a:solidFill>
                  <a:schemeClr val="dk1"/>
                </a:solidFill>
                <a:latin typeface="微软雅黑" panose="020B0503020204020204" pitchFamily="34" charset="-122"/>
                <a:ea typeface="微软雅黑" panose="020B0503020204020204" pitchFamily="34" charset="-122"/>
              </a:rPr>
              <a:t>MASTERY </a:t>
            </a:r>
            <a:r>
              <a:rPr lang="zh-CN" altLang="en-US" sz="2000" b="1" dirty="0">
                <a:solidFill>
                  <a:schemeClr val="dk1"/>
                </a:solidFill>
                <a:latin typeface="微软雅黑" panose="020B0503020204020204" pitchFamily="34" charset="-122"/>
                <a:ea typeface="微软雅黑" panose="020B0503020204020204" pitchFamily="34" charset="-122"/>
              </a:rPr>
              <a:t>产品迭代</a:t>
            </a:r>
            <a:endParaRPr sz="2000" b="1" dirty="0">
              <a:latin typeface="微软雅黑" panose="020B0503020204020204" pitchFamily="34" charset="-122"/>
              <a:ea typeface="微软雅黑" panose="020B0503020204020204" pitchFamily="34" charset="-122"/>
            </a:endParaRPr>
          </a:p>
        </p:txBody>
      </p:sp>
      <p:cxnSp>
        <p:nvCxnSpPr>
          <p:cNvPr id="75" name="Straight Arrow Connector 74"/>
          <p:cNvCxnSpPr/>
          <p:nvPr/>
        </p:nvCxnSpPr>
        <p:spPr>
          <a:xfrm flipV="1">
            <a:off x="740925" y="3156841"/>
            <a:ext cx="5400000" cy="0"/>
          </a:xfrm>
          <a:prstGeom prst="straightConnector1">
            <a:avLst/>
          </a:prstGeom>
          <a:ln w="31750">
            <a:tailEnd type="triangle"/>
          </a:ln>
          <a:effectLst/>
        </p:spPr>
        <p:style>
          <a:lnRef idx="3">
            <a:schemeClr val="dk1"/>
          </a:lnRef>
          <a:fillRef idx="0">
            <a:schemeClr val="dk1"/>
          </a:fillRef>
          <a:effectRef idx="2">
            <a:schemeClr val="dk1"/>
          </a:effectRef>
          <a:fontRef idx="minor">
            <a:schemeClr val="tx1"/>
          </a:fontRef>
        </p:style>
      </p:cxnSp>
      <p:sp>
        <p:nvSpPr>
          <p:cNvPr id="77" name="TextBox 76"/>
          <p:cNvSpPr txBox="1"/>
          <p:nvPr/>
        </p:nvSpPr>
        <p:spPr>
          <a:xfrm>
            <a:off x="659719" y="4309765"/>
            <a:ext cx="936705"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现在</a:t>
            </a:r>
            <a:endParaRPr lang="en-US" sz="1000" dirty="0">
              <a:latin typeface="微软雅黑" panose="020B0503020204020204" pitchFamily="34" charset="-122"/>
              <a:ea typeface="微软雅黑" panose="020B0503020204020204" pitchFamily="34" charset="-122"/>
            </a:endParaRPr>
          </a:p>
        </p:txBody>
      </p:sp>
      <p:sp>
        <p:nvSpPr>
          <p:cNvPr id="78" name="TextBox 77"/>
          <p:cNvSpPr txBox="1"/>
          <p:nvPr/>
        </p:nvSpPr>
        <p:spPr>
          <a:xfrm>
            <a:off x="659719" y="3217130"/>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a:t>
            </a:r>
            <a:r>
              <a:rPr lang="en-US" altLang="zh-CN" sz="1000" dirty="0">
                <a:latin typeface="微软雅黑" panose="020B0503020204020204" pitchFamily="34" charset="-122"/>
                <a:ea typeface="微软雅黑" panose="020B0503020204020204" pitchFamily="34" charset="-122"/>
              </a:rPr>
              <a:t>6</a:t>
            </a:r>
            <a:r>
              <a:rPr 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5</a:t>
            </a:r>
          </a:p>
        </p:txBody>
      </p:sp>
      <p:cxnSp>
        <p:nvCxnSpPr>
          <p:cNvPr id="79" name="Straight Connector 78"/>
          <p:cNvCxnSpPr/>
          <p:nvPr/>
        </p:nvCxnSpPr>
        <p:spPr>
          <a:xfrm>
            <a:off x="937521" y="2783199"/>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81" name="TextBox 80"/>
          <p:cNvSpPr txBox="1"/>
          <p:nvPr/>
        </p:nvSpPr>
        <p:spPr>
          <a:xfrm>
            <a:off x="1504226" y="3220448"/>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a:t>
            </a:r>
            <a:r>
              <a:rPr lang="en-US" altLang="zh-CN" sz="1000" dirty="0">
                <a:latin typeface="微软雅黑" panose="020B0503020204020204" pitchFamily="34" charset="-122"/>
                <a:ea typeface="微软雅黑" panose="020B0503020204020204" pitchFamily="34" charset="-122"/>
              </a:rPr>
              <a:t>6</a:t>
            </a:r>
            <a:r>
              <a:rPr 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10</a:t>
            </a:r>
          </a:p>
        </p:txBody>
      </p:sp>
      <p:sp>
        <p:nvSpPr>
          <p:cNvPr id="83" name="Rectangle 82"/>
          <p:cNvSpPr/>
          <p:nvPr/>
        </p:nvSpPr>
        <p:spPr>
          <a:xfrm>
            <a:off x="559119" y="2267147"/>
            <a:ext cx="748923" cy="316369"/>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项目启动</a:t>
            </a:r>
            <a:endParaRPr lang="arn-CL" altLang="zh-CN" sz="1050" b="1" dirty="0">
              <a:solidFill>
                <a:schemeClr val="tx1">
                  <a:lumMod val="65000"/>
                  <a:lumOff val="35000"/>
                </a:schemeClr>
              </a:solidFill>
              <a:latin typeface="微软雅黑" pitchFamily="34" charset="-122"/>
              <a:ea typeface="微软雅黑" pitchFamily="34" charset="-122"/>
            </a:endParaRPr>
          </a:p>
        </p:txBody>
      </p:sp>
      <p:cxnSp>
        <p:nvCxnSpPr>
          <p:cNvPr id="84" name="Straight Connector 83"/>
          <p:cNvCxnSpPr/>
          <p:nvPr/>
        </p:nvCxnSpPr>
        <p:spPr>
          <a:xfrm>
            <a:off x="1784085" y="277825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85" name="Rectangle 84"/>
          <p:cNvSpPr/>
          <p:nvPr/>
        </p:nvSpPr>
        <p:spPr>
          <a:xfrm>
            <a:off x="1287918" y="2267147"/>
            <a:ext cx="992579" cy="334707"/>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初始原型完成</a:t>
            </a:r>
            <a:endParaRPr lang="arn-CL" altLang="zh-CN" sz="1050" b="1" dirty="0">
              <a:solidFill>
                <a:schemeClr val="tx1">
                  <a:lumMod val="65000"/>
                  <a:lumOff val="35000"/>
                </a:schemeClr>
              </a:solidFill>
              <a:latin typeface="微软雅黑" pitchFamily="34" charset="-122"/>
              <a:ea typeface="微软雅黑" pitchFamily="34" charset="-122"/>
            </a:endParaRPr>
          </a:p>
        </p:txBody>
      </p:sp>
      <p:sp>
        <p:nvSpPr>
          <p:cNvPr id="86" name="TextBox 85"/>
          <p:cNvSpPr txBox="1"/>
          <p:nvPr/>
        </p:nvSpPr>
        <p:spPr>
          <a:xfrm>
            <a:off x="2657263" y="3220447"/>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a:t>
            </a:r>
            <a:r>
              <a:rPr lang="en-US" altLang="zh-CN" sz="1000" dirty="0">
                <a:latin typeface="微软雅黑" panose="020B0503020204020204" pitchFamily="34" charset="-122"/>
                <a:ea typeface="微软雅黑" panose="020B0503020204020204" pitchFamily="34" charset="-122"/>
              </a:rPr>
              <a:t>7</a:t>
            </a:r>
            <a:r>
              <a:rPr 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4</a:t>
            </a:r>
          </a:p>
        </p:txBody>
      </p:sp>
      <p:cxnSp>
        <p:nvCxnSpPr>
          <p:cNvPr id="87" name="Straight Connector 86"/>
          <p:cNvCxnSpPr/>
          <p:nvPr/>
        </p:nvCxnSpPr>
        <p:spPr>
          <a:xfrm>
            <a:off x="2899976" y="277825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88" name="Rectangle 87"/>
          <p:cNvSpPr/>
          <p:nvPr/>
        </p:nvSpPr>
        <p:spPr>
          <a:xfrm>
            <a:off x="2269037" y="2267147"/>
            <a:ext cx="1261884" cy="334707"/>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空间定位算法诞生</a:t>
            </a:r>
            <a:endParaRPr lang="arn-CL" altLang="zh-CN" sz="1050" b="1" dirty="0">
              <a:solidFill>
                <a:schemeClr val="tx1">
                  <a:lumMod val="65000"/>
                  <a:lumOff val="35000"/>
                </a:schemeClr>
              </a:solidFill>
              <a:latin typeface="微软雅黑" pitchFamily="34" charset="-122"/>
              <a:ea typeface="微软雅黑" pitchFamily="34" charset="-122"/>
            </a:endParaRPr>
          </a:p>
        </p:txBody>
      </p:sp>
      <p:sp>
        <p:nvSpPr>
          <p:cNvPr id="89" name="TextBox 88"/>
          <p:cNvSpPr txBox="1"/>
          <p:nvPr/>
        </p:nvSpPr>
        <p:spPr>
          <a:xfrm>
            <a:off x="3787336" y="3213731"/>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a:t>
            </a:r>
            <a:r>
              <a:rPr lang="en-US" altLang="zh-CN" sz="1000" dirty="0">
                <a:latin typeface="微软雅黑" panose="020B0503020204020204" pitchFamily="34" charset="-122"/>
                <a:ea typeface="微软雅黑" panose="020B0503020204020204" pitchFamily="34" charset="-122"/>
              </a:rPr>
              <a:t>8</a:t>
            </a:r>
            <a:r>
              <a:rPr 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1</a:t>
            </a:r>
          </a:p>
        </p:txBody>
      </p:sp>
      <p:cxnSp>
        <p:nvCxnSpPr>
          <p:cNvPr id="90" name="Straight Connector 89"/>
          <p:cNvCxnSpPr/>
          <p:nvPr/>
        </p:nvCxnSpPr>
        <p:spPr>
          <a:xfrm>
            <a:off x="4028379" y="2783199"/>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91" name="Rectangle 90"/>
          <p:cNvSpPr/>
          <p:nvPr/>
        </p:nvSpPr>
        <p:spPr>
          <a:xfrm>
            <a:off x="3520089" y="2267147"/>
            <a:ext cx="992579" cy="306174"/>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硬件架构更新</a:t>
            </a:r>
            <a:endParaRPr lang="arn-CL" altLang="zh-CN" sz="1050" b="1" dirty="0">
              <a:solidFill>
                <a:schemeClr val="tx1">
                  <a:lumMod val="65000"/>
                  <a:lumOff val="35000"/>
                </a:schemeClr>
              </a:solidFill>
              <a:latin typeface="微软雅黑" pitchFamily="34" charset="-122"/>
              <a:ea typeface="微软雅黑" pitchFamily="34" charset="-122"/>
            </a:endParaRPr>
          </a:p>
        </p:txBody>
      </p:sp>
      <p:sp>
        <p:nvSpPr>
          <p:cNvPr id="92" name="TextBox 91"/>
          <p:cNvSpPr txBox="1"/>
          <p:nvPr/>
        </p:nvSpPr>
        <p:spPr>
          <a:xfrm>
            <a:off x="4944862" y="3203348"/>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a:t>
            </a:r>
            <a:r>
              <a:rPr lang="en-US" altLang="zh-CN" sz="1000" dirty="0">
                <a:latin typeface="微软雅黑" panose="020B0503020204020204" pitchFamily="34" charset="-122"/>
                <a:ea typeface="微软雅黑" panose="020B0503020204020204" pitchFamily="34" charset="-122"/>
              </a:rPr>
              <a:t>8</a:t>
            </a:r>
            <a:r>
              <a:rPr 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8</a:t>
            </a:r>
          </a:p>
        </p:txBody>
      </p:sp>
      <p:cxnSp>
        <p:nvCxnSpPr>
          <p:cNvPr id="93" name="Straight Connector 92"/>
          <p:cNvCxnSpPr/>
          <p:nvPr/>
        </p:nvCxnSpPr>
        <p:spPr>
          <a:xfrm>
            <a:off x="5218725" y="277825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94" name="Rectangle 93"/>
          <p:cNvSpPr/>
          <p:nvPr/>
        </p:nvSpPr>
        <p:spPr>
          <a:xfrm>
            <a:off x="4752217" y="2267147"/>
            <a:ext cx="992579" cy="577081"/>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空间定位硬件</a:t>
            </a:r>
            <a:endParaRPr lang="en-US" altLang="zh-CN" sz="1050" b="1" dirty="0">
              <a:solidFill>
                <a:schemeClr val="tx1">
                  <a:lumMod val="65000"/>
                  <a:lumOff val="35000"/>
                </a:schemeClr>
              </a:solidFill>
              <a:latin typeface="微软雅黑" pitchFamily="34" charset="-122"/>
              <a:ea typeface="微软雅黑" pitchFamily="34" charset="-122"/>
            </a:endParaRPr>
          </a:p>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逆向工程完成</a:t>
            </a:r>
            <a:endParaRPr lang="arn-CL" altLang="zh-CN" sz="1050" b="1" dirty="0">
              <a:solidFill>
                <a:schemeClr val="tx1">
                  <a:lumMod val="65000"/>
                  <a:lumOff val="35000"/>
                </a:schemeClr>
              </a:solidFill>
              <a:latin typeface="微软雅黑" pitchFamily="34" charset="-122"/>
              <a:ea typeface="微软雅黑" pitchFamily="34" charset="-122"/>
            </a:endParaRPr>
          </a:p>
        </p:txBody>
      </p:sp>
      <p:cxnSp>
        <p:nvCxnSpPr>
          <p:cNvPr id="95" name="Straight Connector 94"/>
          <p:cNvCxnSpPr/>
          <p:nvPr/>
        </p:nvCxnSpPr>
        <p:spPr>
          <a:xfrm>
            <a:off x="6076302" y="3300266"/>
            <a:ext cx="0" cy="796250"/>
          </a:xfrm>
          <a:prstGeom prst="line">
            <a:avLst/>
          </a:prstGeom>
          <a:ln w="31750" cmpd="sng">
            <a:headEnd type="none"/>
            <a:tailEnd type="triangle"/>
          </a:ln>
          <a:effectLst/>
        </p:spPr>
        <p:style>
          <a:lnRef idx="3">
            <a:schemeClr val="dk1"/>
          </a:lnRef>
          <a:fillRef idx="0">
            <a:schemeClr val="dk1"/>
          </a:fillRef>
          <a:effectRef idx="2">
            <a:schemeClr val="dk1"/>
          </a:effectRef>
          <a:fontRef idx="minor">
            <a:schemeClr val="tx1"/>
          </a:fontRef>
        </p:style>
      </p:cxnSp>
      <p:cxnSp>
        <p:nvCxnSpPr>
          <p:cNvPr id="96" name="Straight Arrow Connector 95"/>
          <p:cNvCxnSpPr/>
          <p:nvPr/>
        </p:nvCxnSpPr>
        <p:spPr>
          <a:xfrm flipV="1">
            <a:off x="740925" y="4154393"/>
            <a:ext cx="5400000" cy="0"/>
          </a:xfrm>
          <a:prstGeom prst="straightConnector1">
            <a:avLst/>
          </a:prstGeom>
          <a:ln w="31750">
            <a:headEnd type="triangle"/>
            <a:tailEnd type="none"/>
          </a:ln>
          <a:effectLst/>
        </p:spPr>
        <p:style>
          <a:lnRef idx="3">
            <a:schemeClr val="dk1"/>
          </a:lnRef>
          <a:fillRef idx="0">
            <a:schemeClr val="dk1"/>
          </a:fillRef>
          <a:effectRef idx="2">
            <a:schemeClr val="dk1"/>
          </a:effectRef>
          <a:fontRef idx="minor">
            <a:schemeClr val="tx1"/>
          </a:fontRef>
        </p:style>
      </p:cxnSp>
      <p:sp>
        <p:nvSpPr>
          <p:cNvPr id="97" name="TextBox 96"/>
          <p:cNvSpPr txBox="1"/>
          <p:nvPr/>
        </p:nvSpPr>
        <p:spPr>
          <a:xfrm>
            <a:off x="4944862" y="4309764"/>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19/</a:t>
            </a:r>
            <a:r>
              <a:rPr lang="en-US" altLang="zh-CN" sz="1000" dirty="0">
                <a:latin typeface="微软雅黑" panose="020B0503020204020204" pitchFamily="34" charset="-122"/>
                <a:ea typeface="微软雅黑" panose="020B0503020204020204" pitchFamily="34" charset="-122"/>
              </a:rPr>
              <a:t>2</a:t>
            </a:r>
          </a:p>
        </p:txBody>
      </p:sp>
      <p:cxnSp>
        <p:nvCxnSpPr>
          <p:cNvPr id="98" name="Straight Connector 97"/>
          <p:cNvCxnSpPr/>
          <p:nvPr/>
        </p:nvCxnSpPr>
        <p:spPr>
          <a:xfrm>
            <a:off x="5218724" y="379439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99" name="Rectangle 98"/>
          <p:cNvSpPr/>
          <p:nvPr/>
        </p:nvSpPr>
        <p:spPr>
          <a:xfrm>
            <a:off x="4617564" y="3498960"/>
            <a:ext cx="1261884" cy="306174"/>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早期工业设计完成</a:t>
            </a:r>
            <a:endParaRPr lang="arn-CL" altLang="zh-CN" sz="1050" b="1" dirty="0">
              <a:solidFill>
                <a:schemeClr val="tx1">
                  <a:lumMod val="65000"/>
                  <a:lumOff val="35000"/>
                </a:schemeClr>
              </a:solidFill>
              <a:latin typeface="微软雅黑" pitchFamily="34" charset="-122"/>
              <a:ea typeface="微软雅黑" pitchFamily="34" charset="-122"/>
            </a:endParaRPr>
          </a:p>
        </p:txBody>
      </p:sp>
      <p:cxnSp>
        <p:nvCxnSpPr>
          <p:cNvPr id="100" name="Straight Connector 99"/>
          <p:cNvCxnSpPr/>
          <p:nvPr/>
        </p:nvCxnSpPr>
        <p:spPr>
          <a:xfrm>
            <a:off x="1776461" y="379439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101" name="TextBox 100"/>
          <p:cNvSpPr txBox="1"/>
          <p:nvPr/>
        </p:nvSpPr>
        <p:spPr>
          <a:xfrm>
            <a:off x="1533595" y="4309764"/>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19/</a:t>
            </a:r>
            <a:r>
              <a:rPr lang="en-US" altLang="zh-CN" sz="1000" dirty="0">
                <a:latin typeface="微软雅黑" panose="020B0503020204020204" pitchFamily="34" charset="-122"/>
                <a:ea typeface="微软雅黑" panose="020B0503020204020204" pitchFamily="34" charset="-122"/>
              </a:rPr>
              <a:t>5</a:t>
            </a:r>
          </a:p>
        </p:txBody>
      </p:sp>
      <p:sp>
        <p:nvSpPr>
          <p:cNvPr id="102" name="Rectangle 101"/>
          <p:cNvSpPr/>
          <p:nvPr/>
        </p:nvSpPr>
        <p:spPr>
          <a:xfrm>
            <a:off x="1078193" y="3500927"/>
            <a:ext cx="1396536" cy="334707"/>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最新版本</a:t>
            </a:r>
            <a:r>
              <a:rPr lang="en-US" altLang="zh-CN" sz="1050" b="1" dirty="0">
                <a:solidFill>
                  <a:schemeClr val="tx1">
                    <a:lumMod val="65000"/>
                    <a:lumOff val="35000"/>
                  </a:schemeClr>
                </a:solidFill>
                <a:latin typeface="微软雅黑" pitchFamily="34" charset="-122"/>
                <a:ea typeface="微软雅黑" pitchFamily="34" charset="-122"/>
              </a:rPr>
              <a:t>Demo</a:t>
            </a:r>
            <a:r>
              <a:rPr lang="zh-CN" altLang="en-US" sz="1050" b="1" dirty="0">
                <a:solidFill>
                  <a:schemeClr val="tx1">
                    <a:lumMod val="65000"/>
                    <a:lumOff val="35000"/>
                  </a:schemeClr>
                </a:solidFill>
                <a:latin typeface="微软雅黑" pitchFamily="34" charset="-122"/>
                <a:ea typeface="微软雅黑" pitchFamily="34" charset="-122"/>
              </a:rPr>
              <a:t>完成</a:t>
            </a:r>
            <a:endParaRPr lang="arn-CL" altLang="zh-CN" sz="1050" b="1" dirty="0">
              <a:solidFill>
                <a:schemeClr val="tx1">
                  <a:lumMod val="65000"/>
                  <a:lumOff val="35000"/>
                </a:schemeClr>
              </a:solidFill>
              <a:latin typeface="微软雅黑" pitchFamily="34" charset="-122"/>
              <a:ea typeface="微软雅黑" pitchFamily="34" charset="-122"/>
            </a:endParaRPr>
          </a:p>
        </p:txBody>
      </p:sp>
      <p:cxnSp>
        <p:nvCxnSpPr>
          <p:cNvPr id="103" name="Straight Connector 102"/>
          <p:cNvCxnSpPr/>
          <p:nvPr/>
        </p:nvCxnSpPr>
        <p:spPr>
          <a:xfrm>
            <a:off x="3353801" y="3794393"/>
            <a:ext cx="0" cy="360000"/>
          </a:xfrm>
          <a:prstGeom prst="line">
            <a:avLst/>
          </a:prstGeom>
          <a:ln w="31750"/>
          <a:effectLst/>
        </p:spPr>
        <p:style>
          <a:lnRef idx="3">
            <a:schemeClr val="dk1"/>
          </a:lnRef>
          <a:fillRef idx="0">
            <a:schemeClr val="dk1"/>
          </a:fillRef>
          <a:effectRef idx="2">
            <a:schemeClr val="dk1"/>
          </a:effectRef>
          <a:fontRef idx="minor">
            <a:schemeClr val="tx1"/>
          </a:fontRef>
        </p:style>
      </p:cxnSp>
      <p:sp>
        <p:nvSpPr>
          <p:cNvPr id="104" name="TextBox 103"/>
          <p:cNvSpPr txBox="1"/>
          <p:nvPr/>
        </p:nvSpPr>
        <p:spPr>
          <a:xfrm>
            <a:off x="3126167" y="4309764"/>
            <a:ext cx="547725" cy="246221"/>
          </a:xfrm>
          <a:prstGeom prst="rect">
            <a:avLst/>
          </a:prstGeom>
          <a:noFill/>
        </p:spPr>
        <p:txBody>
          <a:bodyPr wrap="square" rtlCol="0">
            <a:spAutoFit/>
          </a:bodyPr>
          <a:lstStyle/>
          <a:p>
            <a:r>
              <a:rPr lang="en-US" sz="1000" dirty="0">
                <a:latin typeface="微软雅黑" panose="020B0503020204020204" pitchFamily="34" charset="-122"/>
                <a:ea typeface="微软雅黑" panose="020B0503020204020204" pitchFamily="34" charset="-122"/>
              </a:rPr>
              <a:t>19/4</a:t>
            </a:r>
            <a:endParaRPr lang="en-US" altLang="zh-CN" sz="1000" dirty="0">
              <a:latin typeface="微软雅黑" panose="020B0503020204020204" pitchFamily="34" charset="-122"/>
              <a:ea typeface="微软雅黑" panose="020B0503020204020204" pitchFamily="34" charset="-122"/>
            </a:endParaRPr>
          </a:p>
        </p:txBody>
      </p:sp>
      <p:sp>
        <p:nvSpPr>
          <p:cNvPr id="105" name="Rectangle 104"/>
          <p:cNvSpPr/>
          <p:nvPr/>
        </p:nvSpPr>
        <p:spPr>
          <a:xfrm>
            <a:off x="2567115" y="3500927"/>
            <a:ext cx="1665841" cy="334707"/>
          </a:xfrm>
          <a:prstGeom prst="rect">
            <a:avLst/>
          </a:prstGeom>
        </p:spPr>
        <p:txBody>
          <a:bodyPr wrap="none">
            <a:spAutoFit/>
          </a:bodyPr>
          <a:lstStyle/>
          <a:p>
            <a:pPr lvl="0" algn="ctr">
              <a:lnSpc>
                <a:spcPct val="150000"/>
              </a:lnSpc>
            </a:pPr>
            <a:r>
              <a:rPr lang="zh-CN" altLang="en-US" sz="1050" b="1" dirty="0">
                <a:solidFill>
                  <a:schemeClr val="tx1">
                    <a:lumMod val="65000"/>
                    <a:lumOff val="35000"/>
                  </a:schemeClr>
                </a:solidFill>
                <a:latin typeface="微软雅黑" pitchFamily="34" charset="-122"/>
                <a:ea typeface="微软雅黑" pitchFamily="34" charset="-122"/>
              </a:rPr>
              <a:t>算法及软件架构重大更新</a:t>
            </a:r>
            <a:endParaRPr lang="arn-CL" altLang="zh-CN" sz="1050" b="1" dirty="0">
              <a:solidFill>
                <a:schemeClr val="tx1">
                  <a:lumMod val="65000"/>
                  <a:lumOff val="35000"/>
                </a:schemeClr>
              </a:solidFill>
              <a:latin typeface="微软雅黑" pitchFamily="34" charset="-122"/>
              <a:ea typeface="微软雅黑" pitchFamily="34" charset="-12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781" y="645596"/>
            <a:ext cx="1706880" cy="4078224"/>
          </a:xfrm>
          <a:prstGeom prst="rect">
            <a:avLst/>
          </a:prstGeom>
        </p:spPr>
      </p:pic>
      <p:grpSp>
        <p:nvGrpSpPr>
          <p:cNvPr id="46" name="Group 45"/>
          <p:cNvGrpSpPr/>
          <p:nvPr/>
        </p:nvGrpSpPr>
        <p:grpSpPr>
          <a:xfrm>
            <a:off x="217725" y="241225"/>
            <a:ext cx="7296110" cy="325625"/>
            <a:chOff x="217725" y="241225"/>
            <a:chExt cx="7296110" cy="325625"/>
          </a:xfrm>
        </p:grpSpPr>
        <p:grpSp>
          <p:nvGrpSpPr>
            <p:cNvPr id="47" name="Group 46"/>
            <p:cNvGrpSpPr/>
            <p:nvPr/>
          </p:nvGrpSpPr>
          <p:grpSpPr>
            <a:xfrm>
              <a:off x="217725" y="241225"/>
              <a:ext cx="7296110" cy="325625"/>
              <a:chOff x="217725" y="241225"/>
              <a:chExt cx="7296110" cy="325625"/>
            </a:xfrm>
          </p:grpSpPr>
          <p:grpSp>
            <p:nvGrpSpPr>
              <p:cNvPr id="53" name="Group 52"/>
              <p:cNvGrpSpPr/>
              <p:nvPr/>
            </p:nvGrpSpPr>
            <p:grpSpPr>
              <a:xfrm>
                <a:off x="217725" y="241225"/>
                <a:ext cx="7296110" cy="325625"/>
                <a:chOff x="217725" y="241225"/>
                <a:chExt cx="7296110" cy="325625"/>
              </a:xfrm>
            </p:grpSpPr>
            <p:grpSp>
              <p:nvGrpSpPr>
                <p:cNvPr id="56" name="Group 55"/>
                <p:cNvGrpSpPr/>
                <p:nvPr/>
              </p:nvGrpSpPr>
              <p:grpSpPr>
                <a:xfrm>
                  <a:off x="217725" y="241225"/>
                  <a:ext cx="7296110" cy="325625"/>
                  <a:chOff x="217725" y="241225"/>
                  <a:chExt cx="7296110" cy="325625"/>
                </a:xfrm>
              </p:grpSpPr>
              <p:grpSp>
                <p:nvGrpSpPr>
                  <p:cNvPr id="58" name="Shape 554"/>
                  <p:cNvGrpSpPr/>
                  <p:nvPr/>
                </p:nvGrpSpPr>
                <p:grpSpPr>
                  <a:xfrm>
                    <a:off x="217725" y="241225"/>
                    <a:ext cx="7296110" cy="325625"/>
                    <a:chOff x="369925" y="6332875"/>
                    <a:chExt cx="7296110" cy="325625"/>
                  </a:xfrm>
                </p:grpSpPr>
                <p:sp>
                  <p:nvSpPr>
                    <p:cNvPr id="60"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产品迭代</a:t>
                      </a:r>
                      <a:endParaRPr sz="1300" b="1" i="0" u="none" strike="noStrike" cap="none" dirty="0">
                        <a:solidFill>
                          <a:srgbClr val="FFFFFF"/>
                        </a:solidFill>
                        <a:latin typeface="微软雅黑" pitchFamily="34" charset="-122"/>
                        <a:ea typeface="微软雅黑" pitchFamily="34" charset="-122"/>
                      </a:endParaRPr>
                    </a:p>
                  </p:txBody>
                </p:sp>
                <p:sp>
                  <p:nvSpPr>
                    <p:cNvPr id="61"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2"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4"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9"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7"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4"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55"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8"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199686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40072"/>
            <a:ext cx="2701211" cy="1734822"/>
          </a:xfrm>
          <a:prstGeom prst="rect">
            <a:avLst/>
          </a:prstGeom>
        </p:spPr>
      </p:pic>
      <p:sp>
        <p:nvSpPr>
          <p:cNvPr id="288" name="Shape 288"/>
          <p:cNvSpPr/>
          <p:nvPr/>
        </p:nvSpPr>
        <p:spPr>
          <a:xfrm>
            <a:off x="682635" y="2344585"/>
            <a:ext cx="612000" cy="612000"/>
          </a:xfrm>
          <a:prstGeom prst="rect">
            <a:avLst/>
          </a:prstGeom>
          <a:solidFill>
            <a:srgbClr val="3586CB">
              <a:alpha val="69804"/>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a:r>
              <a:rPr lang="zh-CN" altLang="en-US" sz="1200" dirty="0">
                <a:solidFill>
                  <a:schemeClr val="lt1"/>
                </a:solidFill>
                <a:latin typeface="微软雅黑" pitchFamily="34" charset="-122"/>
                <a:ea typeface="微软雅黑" pitchFamily="34" charset="-122"/>
              </a:rPr>
              <a:t>定位</a:t>
            </a:r>
          </a:p>
          <a:p>
            <a:pPr lvl="0" algn="ctr"/>
            <a:r>
              <a:rPr lang="zh-CN" altLang="en-US" sz="1200" dirty="0">
                <a:solidFill>
                  <a:schemeClr val="lt1"/>
                </a:solidFill>
                <a:latin typeface="微软雅黑" pitchFamily="34" charset="-122"/>
                <a:ea typeface="微软雅黑" pitchFamily="34" charset="-122"/>
              </a:rPr>
              <a:t>能力</a:t>
            </a:r>
            <a:endParaRPr lang="zh-CN" altLang="en-US" sz="1200" dirty="0">
              <a:latin typeface="微软雅黑" pitchFamily="34" charset="-122"/>
              <a:ea typeface="微软雅黑" pitchFamily="34" charset="-122"/>
            </a:endParaRPr>
          </a:p>
        </p:txBody>
      </p:sp>
      <p:sp>
        <p:nvSpPr>
          <p:cNvPr id="289" name="Shape 289"/>
          <p:cNvSpPr/>
          <p:nvPr/>
        </p:nvSpPr>
        <p:spPr>
          <a:xfrm>
            <a:off x="1347846" y="2344585"/>
            <a:ext cx="612000" cy="612000"/>
          </a:xfrm>
          <a:prstGeom prst="rect">
            <a:avLst/>
          </a:prstGeom>
          <a:solidFill>
            <a:srgbClr val="3586CB">
              <a:alpha val="69804"/>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1100"/>
            </a:pPr>
            <a:r>
              <a:rPr lang="zh-CN" altLang="en-US" sz="1200" dirty="0">
                <a:solidFill>
                  <a:schemeClr val="lt1"/>
                </a:solidFill>
                <a:latin typeface="微软雅黑" pitchFamily="34" charset="-122"/>
                <a:ea typeface="微软雅黑" pitchFamily="34" charset="-122"/>
              </a:rPr>
              <a:t>高精</a:t>
            </a:r>
          </a:p>
          <a:p>
            <a:pPr lvl="0" algn="ctr">
              <a:buClr>
                <a:schemeClr val="dk1"/>
              </a:buClr>
              <a:buSzPts val="1100"/>
            </a:pPr>
            <a:r>
              <a:rPr lang="zh-CN" altLang="en-US" sz="1200" dirty="0">
                <a:solidFill>
                  <a:schemeClr val="lt1"/>
                </a:solidFill>
                <a:latin typeface="微软雅黑" pitchFamily="34" charset="-122"/>
                <a:ea typeface="微软雅黑" pitchFamily="34" charset="-122"/>
              </a:rPr>
              <a:t>准度</a:t>
            </a:r>
            <a:endParaRPr lang="zh-CN" altLang="en-US" sz="1200" dirty="0">
              <a:latin typeface="微软雅黑" pitchFamily="34" charset="-122"/>
              <a:ea typeface="微软雅黑" pitchFamily="34" charset="-122"/>
            </a:endParaRPr>
          </a:p>
        </p:txBody>
      </p:sp>
      <p:sp>
        <p:nvSpPr>
          <p:cNvPr id="290" name="Shape 290"/>
          <p:cNvSpPr/>
          <p:nvPr/>
        </p:nvSpPr>
        <p:spPr>
          <a:xfrm>
            <a:off x="682635" y="3007483"/>
            <a:ext cx="612000" cy="612000"/>
          </a:xfrm>
          <a:prstGeom prst="rect">
            <a:avLst/>
          </a:prstGeom>
          <a:solidFill>
            <a:srgbClr val="3586CB">
              <a:alpha val="69804"/>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1100"/>
            </a:pPr>
            <a:r>
              <a:rPr lang="zh-CN" altLang="en-US" sz="1200">
                <a:solidFill>
                  <a:schemeClr val="lt1"/>
                </a:solidFill>
                <a:latin typeface="微软雅黑" pitchFamily="34" charset="-122"/>
                <a:ea typeface="微软雅黑" pitchFamily="34" charset="-122"/>
              </a:rPr>
              <a:t>震动</a:t>
            </a:r>
          </a:p>
          <a:p>
            <a:pPr lvl="0" algn="ctr">
              <a:buClr>
                <a:schemeClr val="dk1"/>
              </a:buClr>
              <a:buSzPts val="1100"/>
            </a:pPr>
            <a:r>
              <a:rPr lang="zh-CN" altLang="en-US" sz="1200">
                <a:solidFill>
                  <a:schemeClr val="lt1"/>
                </a:solidFill>
                <a:latin typeface="微软雅黑" pitchFamily="34" charset="-122"/>
                <a:ea typeface="微软雅黑" pitchFamily="34" charset="-122"/>
              </a:rPr>
              <a:t>反馈</a:t>
            </a:r>
            <a:endParaRPr lang="zh-CN" altLang="en-US" sz="1200" dirty="0">
              <a:latin typeface="微软雅黑" pitchFamily="34" charset="-122"/>
              <a:ea typeface="微软雅黑" pitchFamily="34" charset="-122"/>
            </a:endParaRPr>
          </a:p>
        </p:txBody>
      </p:sp>
      <p:sp>
        <p:nvSpPr>
          <p:cNvPr id="291" name="Shape 291"/>
          <p:cNvSpPr/>
          <p:nvPr/>
        </p:nvSpPr>
        <p:spPr>
          <a:xfrm>
            <a:off x="1347846" y="3007483"/>
            <a:ext cx="612000" cy="612000"/>
          </a:xfrm>
          <a:prstGeom prst="rect">
            <a:avLst/>
          </a:prstGeom>
          <a:solidFill>
            <a:srgbClr val="3586CB">
              <a:alpha val="69804"/>
            </a:srgbClr>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lvl="0" algn="ctr">
              <a:buClr>
                <a:schemeClr val="dk1"/>
              </a:buClr>
              <a:buSzPts val="1100"/>
            </a:pPr>
            <a:r>
              <a:rPr lang="zh-CN" altLang="en-US" sz="1200">
                <a:solidFill>
                  <a:schemeClr val="lt1"/>
                </a:solidFill>
                <a:latin typeface="微软雅黑" pitchFamily="34" charset="-122"/>
                <a:ea typeface="微软雅黑" pitchFamily="34" charset="-122"/>
              </a:rPr>
              <a:t>紧致</a:t>
            </a:r>
          </a:p>
          <a:p>
            <a:pPr lvl="0" algn="ctr">
              <a:buClr>
                <a:schemeClr val="dk1"/>
              </a:buClr>
              <a:buSzPts val="1100"/>
            </a:pPr>
            <a:r>
              <a:rPr lang="zh-CN" altLang="en-US" sz="1200">
                <a:solidFill>
                  <a:schemeClr val="lt1"/>
                </a:solidFill>
                <a:latin typeface="微软雅黑" pitchFamily="34" charset="-122"/>
                <a:ea typeface="微软雅黑" pitchFamily="34" charset="-122"/>
              </a:rPr>
              <a:t>外形</a:t>
            </a:r>
            <a:endParaRPr lang="zh-CN" altLang="en-US" sz="1200" dirty="0">
              <a:latin typeface="微软雅黑" pitchFamily="34" charset="-122"/>
              <a:ea typeface="微软雅黑" pitchFamily="34" charset="-122"/>
            </a:endParaRPr>
          </a:p>
        </p:txBody>
      </p:sp>
      <p:cxnSp>
        <p:nvCxnSpPr>
          <p:cNvPr id="25" name="Shape 302"/>
          <p:cNvCxnSpPr/>
          <p:nvPr/>
        </p:nvCxnSpPr>
        <p:spPr>
          <a:xfrm>
            <a:off x="5400000" y="1620000"/>
            <a:ext cx="0" cy="3060000"/>
          </a:xfrm>
          <a:prstGeom prst="straightConnector1">
            <a:avLst/>
          </a:prstGeom>
          <a:noFill/>
          <a:ln w="12700" cap="flat" cmpd="sng">
            <a:solidFill>
              <a:srgbClr val="D9D9D9"/>
            </a:solidFill>
            <a:prstDash val="solid"/>
            <a:round/>
            <a:headEnd type="none" w="med" len="med"/>
            <a:tailEnd type="none" w="med" len="med"/>
          </a:ln>
        </p:spPr>
      </p:cxnSp>
      <p:sp>
        <p:nvSpPr>
          <p:cNvPr id="26" name="Shape 250"/>
          <p:cNvSpPr/>
          <p:nvPr/>
        </p:nvSpPr>
        <p:spPr>
          <a:xfrm>
            <a:off x="582775" y="875850"/>
            <a:ext cx="3514800" cy="398700"/>
          </a:xfrm>
          <a:prstGeom prst="rect">
            <a:avLst/>
          </a:prstGeom>
          <a:noFill/>
          <a:ln>
            <a:noFill/>
          </a:ln>
        </p:spPr>
        <p:txBody>
          <a:bodyPr spcFirstLastPara="1" wrap="square" lIns="91425" tIns="45700" rIns="91425" bIns="45700" anchor="t" anchorCtr="0">
            <a:noAutofit/>
          </a:bodyPr>
          <a:lstStyle/>
          <a:p>
            <a:pPr lvl="0"/>
            <a:r>
              <a:rPr lang="en-US" altLang="zh-CN" sz="2000" b="1" dirty="0">
                <a:latin typeface="微软雅黑" pitchFamily="34" charset="-122"/>
                <a:ea typeface="微软雅黑" pitchFamily="34" charset="-122"/>
              </a:rPr>
              <a:t>MASTERY </a:t>
            </a:r>
            <a:r>
              <a:rPr lang="zh-CN" altLang="en-US" sz="2000" b="1" dirty="0">
                <a:latin typeface="微软雅黑" pitchFamily="34" charset="-122"/>
                <a:ea typeface="微软雅黑" pitchFamily="34" charset="-122"/>
              </a:rPr>
              <a:t>优势</a:t>
            </a:r>
            <a:endParaRPr lang="arn-CL" altLang="zh-CN" sz="2000" b="1" dirty="0">
              <a:latin typeface="微软雅黑" pitchFamily="34" charset="-122"/>
              <a:ea typeface="微软雅黑" pitchFamily="34" charset="-122"/>
            </a:endParaRPr>
          </a:p>
        </p:txBody>
      </p:sp>
      <p:graphicFrame>
        <p:nvGraphicFramePr>
          <p:cNvPr id="63" name="Chart 62"/>
          <p:cNvGraphicFramePr/>
          <p:nvPr/>
        </p:nvGraphicFramePr>
        <p:xfrm>
          <a:off x="5767519" y="1531328"/>
          <a:ext cx="3209109" cy="34423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5" name="Chart 64"/>
          <p:cNvGraphicFramePr/>
          <p:nvPr/>
        </p:nvGraphicFramePr>
        <p:xfrm>
          <a:off x="2444734" y="1535798"/>
          <a:ext cx="2456037" cy="2845525"/>
        </p:xfrm>
        <a:graphic>
          <a:graphicData uri="http://schemas.openxmlformats.org/drawingml/2006/chart">
            <c:chart xmlns:c="http://schemas.openxmlformats.org/drawingml/2006/chart" xmlns:r="http://schemas.openxmlformats.org/officeDocument/2006/relationships" r:id="rId5"/>
          </a:graphicData>
        </a:graphic>
      </p:graphicFrame>
      <p:sp>
        <p:nvSpPr>
          <p:cNvPr id="3" name="Rectangle 2"/>
          <p:cNvSpPr/>
          <p:nvPr/>
        </p:nvSpPr>
        <p:spPr>
          <a:xfrm>
            <a:off x="665010" y="4068714"/>
            <a:ext cx="3390672" cy="353687"/>
          </a:xfrm>
          <a:prstGeom prst="rect">
            <a:avLst/>
          </a:prstGeom>
        </p:spPr>
        <p:txBody>
          <a:bodyPr wrap="none">
            <a:spAutoFit/>
          </a:bodyPr>
          <a:lstStyle/>
          <a:p>
            <a:pPr lvl="0">
              <a:lnSpc>
                <a:spcPct val="200000"/>
              </a:lnSpc>
            </a:pPr>
            <a:r>
              <a:rPr lang="zh-CN" altLang="en-US" sz="1000" dirty="0">
                <a:latin typeface="微软雅黑" pitchFamily="34" charset="-122"/>
                <a:ea typeface="微软雅黑" pitchFamily="34" charset="-122"/>
              </a:rPr>
              <a:t>当前唯一各个方面都有着卓越性能，没有明显缺陷的产品</a:t>
            </a:r>
            <a:endParaRPr lang="en-US" altLang="zh-CN" sz="1000" dirty="0">
              <a:latin typeface="微软雅黑" pitchFamily="34" charset="-122"/>
              <a:ea typeface="微软雅黑" pitchFamily="34" charset="-122"/>
            </a:endParaRPr>
          </a:p>
        </p:txBody>
      </p:sp>
      <p:grpSp>
        <p:nvGrpSpPr>
          <p:cNvPr id="27" name="Group 26"/>
          <p:cNvGrpSpPr/>
          <p:nvPr/>
        </p:nvGrpSpPr>
        <p:grpSpPr>
          <a:xfrm>
            <a:off x="217725" y="241225"/>
            <a:ext cx="7296110" cy="325625"/>
            <a:chOff x="217725" y="241225"/>
            <a:chExt cx="7296110" cy="325625"/>
          </a:xfrm>
        </p:grpSpPr>
        <p:grpSp>
          <p:nvGrpSpPr>
            <p:cNvPr id="28" name="Group 27"/>
            <p:cNvGrpSpPr/>
            <p:nvPr/>
          </p:nvGrpSpPr>
          <p:grpSpPr>
            <a:xfrm>
              <a:off x="217725" y="241225"/>
              <a:ext cx="7296110" cy="325625"/>
              <a:chOff x="217725" y="241225"/>
              <a:chExt cx="7296110" cy="325625"/>
            </a:xfrm>
          </p:grpSpPr>
          <p:grpSp>
            <p:nvGrpSpPr>
              <p:cNvPr id="30" name="Group 29"/>
              <p:cNvGrpSpPr/>
              <p:nvPr/>
            </p:nvGrpSpPr>
            <p:grpSpPr>
              <a:xfrm>
                <a:off x="217725" y="241225"/>
                <a:ext cx="7296110" cy="325625"/>
                <a:chOff x="217725" y="241225"/>
                <a:chExt cx="7296110" cy="325625"/>
              </a:xfrm>
            </p:grpSpPr>
            <p:grpSp>
              <p:nvGrpSpPr>
                <p:cNvPr id="33" name="Group 32"/>
                <p:cNvGrpSpPr/>
                <p:nvPr/>
              </p:nvGrpSpPr>
              <p:grpSpPr>
                <a:xfrm>
                  <a:off x="217725" y="241225"/>
                  <a:ext cx="7296110" cy="325625"/>
                  <a:chOff x="217725" y="241225"/>
                  <a:chExt cx="7296110" cy="325625"/>
                </a:xfrm>
              </p:grpSpPr>
              <p:grpSp>
                <p:nvGrpSpPr>
                  <p:cNvPr id="35" name="Shape 554"/>
                  <p:cNvGrpSpPr/>
                  <p:nvPr/>
                </p:nvGrpSpPr>
                <p:grpSpPr>
                  <a:xfrm>
                    <a:off x="217725" y="241225"/>
                    <a:ext cx="7296110" cy="325625"/>
                    <a:chOff x="369925" y="6332875"/>
                    <a:chExt cx="7296110" cy="325625"/>
                  </a:xfrm>
                </p:grpSpPr>
                <p:sp>
                  <p:nvSpPr>
                    <p:cNvPr id="37"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产品优势</a:t>
                      </a:r>
                      <a:endParaRPr sz="1300" b="1" i="0" u="none" strike="noStrike" cap="none" dirty="0">
                        <a:solidFill>
                          <a:srgbClr val="FFFFFF"/>
                        </a:solidFill>
                        <a:latin typeface="微软雅黑" pitchFamily="34" charset="-122"/>
                        <a:ea typeface="微软雅黑" pitchFamily="34" charset="-122"/>
                      </a:endParaRPr>
                    </a:p>
                  </p:txBody>
                </p:sp>
                <p:sp>
                  <p:nvSpPr>
                    <p:cNvPr id="38"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0"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1"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6"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4"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1"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2"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9"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71597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50" name="Shape 150"/>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pPr lvl="0"/>
            <a:r>
              <a:rPr lang="zh-CN" altLang="en-US" sz="2000" b="1" dirty="0">
                <a:latin typeface="微软雅黑" pitchFamily="34" charset="-122"/>
                <a:ea typeface="微软雅黑" pitchFamily="34" charset="-122"/>
              </a:rPr>
              <a:t>计算机</a:t>
            </a:r>
            <a:r>
              <a:rPr lang="en-US" altLang="zh-CN" sz="2000" b="1" dirty="0">
                <a:latin typeface="微软雅黑" pitchFamily="34" charset="-122"/>
                <a:ea typeface="微软雅黑" pitchFamily="34" charset="-122"/>
              </a:rPr>
              <a:t>3D</a:t>
            </a:r>
            <a:r>
              <a:rPr lang="zh-CN" altLang="en-US" sz="2000" b="1" dirty="0">
                <a:latin typeface="微软雅黑" pitchFamily="34" charset="-122"/>
                <a:ea typeface="微软雅黑" pitchFamily="34" charset="-122"/>
              </a:rPr>
              <a:t>环境下的交互需求</a:t>
            </a:r>
            <a:endParaRPr sz="2000" b="1" dirty="0">
              <a:latin typeface="微软雅黑" pitchFamily="34" charset="-122"/>
              <a:ea typeface="微软雅黑" pitchFamily="34" charset="-122"/>
            </a:endParaRPr>
          </a:p>
        </p:txBody>
      </p:sp>
      <p:pic>
        <p:nvPicPr>
          <p:cNvPr id="55" name="Picture 54"/>
          <p:cNvPicPr>
            <a:picLocks noChangeAspect="1"/>
          </p:cNvPicPr>
          <p:nvPr/>
        </p:nvPicPr>
        <p:blipFill>
          <a:blip r:embed="rId3"/>
          <a:stretch>
            <a:fillRect/>
          </a:stretch>
        </p:blipFill>
        <p:spPr>
          <a:xfrm>
            <a:off x="442286" y="2363248"/>
            <a:ext cx="1865517" cy="773963"/>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661" y="2362283"/>
            <a:ext cx="1576473" cy="837502"/>
          </a:xfrm>
          <a:prstGeom prst="rect">
            <a:avLst/>
          </a:prstGeom>
        </p:spPr>
      </p:pic>
      <p:pic>
        <p:nvPicPr>
          <p:cNvPr id="2" name="Picture 1"/>
          <p:cNvPicPr>
            <a:picLocks noChangeAspect="1"/>
          </p:cNvPicPr>
          <p:nvPr/>
        </p:nvPicPr>
        <p:blipFill rotWithShape="1">
          <a:blip r:embed="rId5"/>
          <a:srcRect r="14590"/>
          <a:stretch/>
        </p:blipFill>
        <p:spPr>
          <a:xfrm>
            <a:off x="5026316" y="2225745"/>
            <a:ext cx="1437351" cy="1120827"/>
          </a:xfrm>
          <a:prstGeom prst="rect">
            <a:avLst/>
          </a:prstGeom>
        </p:spPr>
      </p:pic>
      <p:cxnSp>
        <p:nvCxnSpPr>
          <p:cNvPr id="59" name="Shape 301"/>
          <p:cNvCxnSpPr/>
          <p:nvPr/>
        </p:nvCxnSpPr>
        <p:spPr>
          <a:xfrm>
            <a:off x="2536305" y="1607211"/>
            <a:ext cx="0" cy="3060000"/>
          </a:xfrm>
          <a:prstGeom prst="straightConnector1">
            <a:avLst/>
          </a:prstGeom>
          <a:noFill/>
          <a:ln w="12700" cap="flat" cmpd="sng">
            <a:solidFill>
              <a:srgbClr val="D9D9D9"/>
            </a:solidFill>
            <a:prstDash val="solid"/>
            <a:round/>
            <a:headEnd type="none" w="med" len="med"/>
            <a:tailEnd type="none" w="med" len="med"/>
          </a:ln>
        </p:spPr>
      </p:cxnSp>
      <p:cxnSp>
        <p:nvCxnSpPr>
          <p:cNvPr id="60" name="Shape 302"/>
          <p:cNvCxnSpPr/>
          <p:nvPr/>
        </p:nvCxnSpPr>
        <p:spPr>
          <a:xfrm>
            <a:off x="4529840" y="1607211"/>
            <a:ext cx="0" cy="3060000"/>
          </a:xfrm>
          <a:prstGeom prst="straightConnector1">
            <a:avLst/>
          </a:prstGeom>
          <a:noFill/>
          <a:ln w="12700" cap="flat" cmpd="sng">
            <a:solidFill>
              <a:srgbClr val="D9D9D9"/>
            </a:solidFill>
            <a:prstDash val="solid"/>
            <a:round/>
            <a:headEnd type="none" w="med" len="med"/>
            <a:tailEnd type="none" w="med" len="med"/>
          </a:ln>
        </p:spPr>
      </p:cxnSp>
      <p:sp>
        <p:nvSpPr>
          <p:cNvPr id="61" name="Shape 299"/>
          <p:cNvSpPr txBox="1"/>
          <p:nvPr/>
        </p:nvSpPr>
        <p:spPr>
          <a:xfrm>
            <a:off x="215625" y="3212899"/>
            <a:ext cx="2318700" cy="749700"/>
          </a:xfrm>
          <a:prstGeom prst="rect">
            <a:avLst/>
          </a:prstGeom>
          <a:noFill/>
          <a:ln>
            <a:noFill/>
          </a:ln>
        </p:spPr>
        <p:txBody>
          <a:bodyPr spcFirstLastPara="1" wrap="square" lIns="91425" tIns="45700" rIns="91425" bIns="45700" anchor="t" anchorCtr="0">
            <a:no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精准的空间定位</a:t>
            </a:r>
            <a:endParaRPr sz="1200" b="1" dirty="0">
              <a:solidFill>
                <a:schemeClr val="tx1">
                  <a:lumMod val="65000"/>
                  <a:lumOff val="35000"/>
                </a:schemeClr>
              </a:solidFill>
              <a:latin typeface="微软雅黑" pitchFamily="34" charset="-122"/>
              <a:ea typeface="微软雅黑" pitchFamily="34" charset="-122"/>
            </a:endParaRPr>
          </a:p>
        </p:txBody>
      </p:sp>
      <p:sp>
        <p:nvSpPr>
          <p:cNvPr id="62" name="Shape 299"/>
          <p:cNvSpPr txBox="1"/>
          <p:nvPr/>
        </p:nvSpPr>
        <p:spPr>
          <a:xfrm>
            <a:off x="2415430" y="3206342"/>
            <a:ext cx="2318700" cy="749700"/>
          </a:xfrm>
          <a:prstGeom prst="rect">
            <a:avLst/>
          </a:prstGeom>
          <a:noFill/>
          <a:ln>
            <a:noFill/>
          </a:ln>
        </p:spPr>
        <p:txBody>
          <a:bodyPr spcFirstLastPara="1" wrap="square" lIns="91425" tIns="45700" rIns="91425" bIns="45700" anchor="t" anchorCtr="0">
            <a:no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高水准的动作捕捉</a:t>
            </a:r>
            <a:endParaRPr sz="1200" b="1" dirty="0">
              <a:solidFill>
                <a:schemeClr val="tx1">
                  <a:lumMod val="65000"/>
                  <a:lumOff val="35000"/>
                </a:schemeClr>
              </a:solidFill>
              <a:latin typeface="微软雅黑" pitchFamily="34" charset="-122"/>
              <a:ea typeface="微软雅黑" pitchFamily="34" charset="-122"/>
            </a:endParaRPr>
          </a:p>
        </p:txBody>
      </p:sp>
      <p:sp>
        <p:nvSpPr>
          <p:cNvPr id="63" name="Shape 299"/>
          <p:cNvSpPr txBox="1"/>
          <p:nvPr/>
        </p:nvSpPr>
        <p:spPr>
          <a:xfrm>
            <a:off x="4528131" y="3196991"/>
            <a:ext cx="2318700" cy="749700"/>
          </a:xfrm>
          <a:prstGeom prst="rect">
            <a:avLst/>
          </a:prstGeom>
          <a:noFill/>
          <a:ln>
            <a:noFill/>
          </a:ln>
        </p:spPr>
        <p:txBody>
          <a:bodyPr spcFirstLastPara="1" wrap="square" lIns="91425" tIns="45700" rIns="91425" bIns="45700" anchor="t" anchorCtr="0">
            <a:no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良好的物理反馈</a:t>
            </a:r>
            <a:endParaRPr sz="1200" b="1" dirty="0">
              <a:solidFill>
                <a:schemeClr val="tx1">
                  <a:lumMod val="65000"/>
                  <a:lumOff val="35000"/>
                </a:schemeClr>
              </a:solidFill>
              <a:latin typeface="微软雅黑" pitchFamily="34" charset="-122"/>
              <a:ea typeface="微软雅黑" pitchFamily="34" charset="-122"/>
            </a:endParaRPr>
          </a:p>
        </p:txBody>
      </p:sp>
      <p:sp>
        <p:nvSpPr>
          <p:cNvPr id="20" name="Shape 299"/>
          <p:cNvSpPr txBox="1"/>
          <p:nvPr/>
        </p:nvSpPr>
        <p:spPr>
          <a:xfrm>
            <a:off x="6535476" y="3209096"/>
            <a:ext cx="2318700" cy="749700"/>
          </a:xfrm>
          <a:prstGeom prst="rect">
            <a:avLst/>
          </a:prstGeom>
          <a:noFill/>
          <a:ln>
            <a:noFill/>
          </a:ln>
        </p:spPr>
        <p:txBody>
          <a:bodyPr spcFirstLastPara="1" wrap="square" lIns="91425" tIns="45700" rIns="91425" bIns="45700" anchor="t" anchorCtr="0">
            <a:no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科学的构造及外形</a:t>
            </a:r>
            <a:endParaRPr sz="1200" b="1" dirty="0">
              <a:solidFill>
                <a:schemeClr val="tx1">
                  <a:lumMod val="65000"/>
                  <a:lumOff val="35000"/>
                </a:schemeClr>
              </a:solidFill>
              <a:latin typeface="微软雅黑" pitchFamily="34" charset="-122"/>
              <a:ea typeface="微软雅黑" pitchFamily="34" charset="-122"/>
            </a:endParaRPr>
          </a:p>
        </p:txBody>
      </p:sp>
      <p:cxnSp>
        <p:nvCxnSpPr>
          <p:cNvPr id="22" name="Shape 302"/>
          <p:cNvCxnSpPr/>
          <p:nvPr/>
        </p:nvCxnSpPr>
        <p:spPr>
          <a:xfrm>
            <a:off x="6535476" y="1607211"/>
            <a:ext cx="0" cy="3060000"/>
          </a:xfrm>
          <a:prstGeom prst="straightConnector1">
            <a:avLst/>
          </a:prstGeom>
          <a:noFill/>
          <a:ln w="12700" cap="flat" cmpd="sng">
            <a:solidFill>
              <a:srgbClr val="D9D9D9"/>
            </a:solidFill>
            <a:prstDash val="solid"/>
            <a:round/>
            <a:headEnd type="none" w="med" len="med"/>
            <a:tailEnd type="none" w="med" len="med"/>
          </a:ln>
        </p:spPr>
      </p:cxn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8901" y="2225745"/>
            <a:ext cx="1583639" cy="1094471"/>
          </a:xfrm>
          <a:prstGeom prst="rect">
            <a:avLst/>
          </a:prstGeom>
        </p:spPr>
      </p:pic>
      <p:grpSp>
        <p:nvGrpSpPr>
          <p:cNvPr id="4" name="Group 3"/>
          <p:cNvGrpSpPr/>
          <p:nvPr/>
        </p:nvGrpSpPr>
        <p:grpSpPr>
          <a:xfrm>
            <a:off x="215625" y="241225"/>
            <a:ext cx="7323750" cy="326175"/>
            <a:chOff x="215625" y="241225"/>
            <a:chExt cx="7323750" cy="326175"/>
          </a:xfrm>
        </p:grpSpPr>
        <p:grpSp>
          <p:nvGrpSpPr>
            <p:cNvPr id="141" name="Shape 141"/>
            <p:cNvGrpSpPr/>
            <p:nvPr/>
          </p:nvGrpSpPr>
          <p:grpSpPr>
            <a:xfrm>
              <a:off x="215625" y="245250"/>
              <a:ext cx="5232000" cy="321600"/>
              <a:chOff x="367825" y="6336900"/>
              <a:chExt cx="5232000" cy="321600"/>
            </a:xfrm>
          </p:grpSpPr>
          <p:sp>
            <p:nvSpPr>
              <p:cNvPr id="142" name="Shape 142"/>
              <p:cNvSpPr/>
              <p:nvPr/>
            </p:nvSpPr>
            <p:spPr>
              <a:xfrm>
                <a:off x="8931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zh-CN" sz="1300" b="1" dirty="0">
                    <a:solidFill>
                      <a:schemeClr val="lt1"/>
                    </a:solidFill>
                    <a:latin typeface="微软雅黑" pitchFamily="34" charset="-122"/>
                    <a:ea typeface="微软雅黑" pitchFamily="34" charset="-122"/>
                  </a:rPr>
                  <a:t>02  </a:t>
                </a:r>
                <a:r>
                  <a:rPr lang="zh-CN" altLang="en-US" sz="1300" b="1" dirty="0">
                    <a:solidFill>
                      <a:schemeClr val="lt1"/>
                    </a:solidFill>
                    <a:latin typeface="微软雅黑" pitchFamily="34" charset="-122"/>
                    <a:ea typeface="微软雅黑" pitchFamily="34" charset="-122"/>
                  </a:rPr>
                  <a:t>理想的交互解决方案</a:t>
                </a:r>
                <a:endParaRPr sz="1300" b="1" i="0" u="none" strike="noStrike" cap="none" dirty="0">
                  <a:solidFill>
                    <a:srgbClr val="FFFFFF"/>
                  </a:solidFill>
                  <a:latin typeface="微软雅黑" pitchFamily="34" charset="-122"/>
                  <a:ea typeface="微软雅黑" pitchFamily="34" charset="-122"/>
                </a:endParaRPr>
              </a:p>
            </p:txBody>
          </p:sp>
          <p:sp>
            <p:nvSpPr>
              <p:cNvPr id="143" name="Shape 143"/>
              <p:cNvSpPr/>
              <p:nvPr/>
            </p:nvSpPr>
            <p:spPr>
              <a:xfrm>
                <a:off x="3678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45" name="Shape 145"/>
              <p:cNvSpPr/>
              <p:nvPr/>
            </p:nvSpPr>
            <p:spPr>
              <a:xfrm>
                <a:off x="35070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46" name="Shape 146"/>
              <p:cNvSpPr/>
              <p:nvPr/>
            </p:nvSpPr>
            <p:spPr>
              <a:xfrm>
                <a:off x="40302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47" name="Shape 147"/>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48" name="Shape 148"/>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grpSp>
        <p:sp>
          <p:nvSpPr>
            <p:cNvPr id="18"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25"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26"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24"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621152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787392" y="1273214"/>
          <a:ext cx="2746383" cy="197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nvGraphicFramePr>
        <p:xfrm>
          <a:off x="3880535" y="1273214"/>
          <a:ext cx="4491940" cy="26969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8" name="Group 7"/>
          <p:cNvGrpSpPr/>
          <p:nvPr/>
        </p:nvGrpSpPr>
        <p:grpSpPr>
          <a:xfrm>
            <a:off x="217725" y="241225"/>
            <a:ext cx="7296110" cy="325625"/>
            <a:chOff x="217725" y="241225"/>
            <a:chExt cx="7296110" cy="325625"/>
          </a:xfrm>
        </p:grpSpPr>
        <p:grpSp>
          <p:nvGrpSpPr>
            <p:cNvPr id="9" name="Group 8"/>
            <p:cNvGrpSpPr/>
            <p:nvPr/>
          </p:nvGrpSpPr>
          <p:grpSpPr>
            <a:xfrm>
              <a:off x="217725" y="241225"/>
              <a:ext cx="7296110" cy="325625"/>
              <a:chOff x="217725" y="241225"/>
              <a:chExt cx="7296110" cy="325625"/>
            </a:xfrm>
          </p:grpSpPr>
          <p:grpSp>
            <p:nvGrpSpPr>
              <p:cNvPr id="11" name="Group 10"/>
              <p:cNvGrpSpPr/>
              <p:nvPr/>
            </p:nvGrpSpPr>
            <p:grpSpPr>
              <a:xfrm>
                <a:off x="217725" y="241225"/>
                <a:ext cx="7296110" cy="325625"/>
                <a:chOff x="217725" y="241225"/>
                <a:chExt cx="7296110" cy="325625"/>
              </a:xfrm>
            </p:grpSpPr>
            <p:grpSp>
              <p:nvGrpSpPr>
                <p:cNvPr id="14" name="Group 13"/>
                <p:cNvGrpSpPr/>
                <p:nvPr/>
              </p:nvGrpSpPr>
              <p:grpSpPr>
                <a:xfrm>
                  <a:off x="217725" y="241225"/>
                  <a:ext cx="7296110" cy="325625"/>
                  <a:chOff x="217725" y="241225"/>
                  <a:chExt cx="7296110" cy="325625"/>
                </a:xfrm>
              </p:grpSpPr>
              <p:grpSp>
                <p:nvGrpSpPr>
                  <p:cNvPr id="16" name="Shape 554"/>
                  <p:cNvGrpSpPr/>
                  <p:nvPr/>
                </p:nvGrpSpPr>
                <p:grpSpPr>
                  <a:xfrm>
                    <a:off x="217725" y="241225"/>
                    <a:ext cx="7296110" cy="325625"/>
                    <a:chOff x="369925" y="6332875"/>
                    <a:chExt cx="7296110" cy="325625"/>
                  </a:xfrm>
                </p:grpSpPr>
                <p:sp>
                  <p:nvSpPr>
                    <p:cNvPr id="18"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知识产权</a:t>
                      </a:r>
                      <a:endParaRPr sz="1300" b="1" i="0" u="none" strike="noStrike" cap="none" dirty="0">
                        <a:solidFill>
                          <a:srgbClr val="FFFFFF"/>
                        </a:solidFill>
                        <a:latin typeface="微软雅黑" pitchFamily="34" charset="-122"/>
                        <a:ea typeface="微软雅黑" pitchFamily="34" charset="-122"/>
                      </a:endParaRPr>
                    </a:p>
                  </p:txBody>
                </p:sp>
                <p:sp>
                  <p:nvSpPr>
                    <p:cNvPr id="19"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20"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21"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22"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7"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5"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2"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13"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10"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127147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381"/>
          <p:cNvSpPr/>
          <p:nvPr/>
        </p:nvSpPr>
        <p:spPr>
          <a:xfrm>
            <a:off x="690421" y="3844452"/>
            <a:ext cx="7833826" cy="928831"/>
          </a:xfrm>
          <a:prstGeom prst="rect">
            <a:avLst/>
          </a:prstGeom>
          <a:solidFill>
            <a:srgbClr val="00B05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3"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sz="2000" b="1">
                <a:solidFill>
                  <a:schemeClr val="dk1"/>
                </a:solidFill>
                <a:latin typeface="微软雅黑" panose="020B0503020204020204" pitchFamily="34" charset="-122"/>
                <a:ea typeface="微软雅黑" panose="020B0503020204020204" pitchFamily="34" charset="-122"/>
              </a:rPr>
              <a:t>商业模式画布</a:t>
            </a:r>
            <a:endParaRPr sz="2000" b="1">
              <a:latin typeface="微软雅黑" panose="020B0503020204020204" pitchFamily="34" charset="-122"/>
              <a:ea typeface="微软雅黑" panose="020B0503020204020204" pitchFamily="34" charset="-122"/>
            </a:endParaRPr>
          </a:p>
        </p:txBody>
      </p:sp>
      <p:sp>
        <p:nvSpPr>
          <p:cNvPr id="5" name="Shape 377"/>
          <p:cNvSpPr/>
          <p:nvPr/>
        </p:nvSpPr>
        <p:spPr>
          <a:xfrm>
            <a:off x="6629355" y="1405760"/>
            <a:ext cx="1894892" cy="2343924"/>
          </a:xfrm>
          <a:prstGeom prst="rect">
            <a:avLst/>
          </a:prstGeom>
          <a:solidFill>
            <a:srgbClr val="3586CB"/>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6" name="Shape 378"/>
          <p:cNvSpPr txBox="1"/>
          <p:nvPr/>
        </p:nvSpPr>
        <p:spPr>
          <a:xfrm>
            <a:off x="6766946" y="1405760"/>
            <a:ext cx="1630719" cy="5879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sz="2000" b="1">
                <a:solidFill>
                  <a:schemeClr val="bg1"/>
                </a:solidFill>
                <a:latin typeface="微软雅黑" panose="020B0503020204020204" pitchFamily="34" charset="-122"/>
                <a:ea typeface="微软雅黑" panose="020B0503020204020204" pitchFamily="34" charset="-122"/>
              </a:rPr>
              <a:t>客户</a:t>
            </a:r>
            <a:endParaRPr sz="2000">
              <a:solidFill>
                <a:schemeClr val="bg1"/>
              </a:solidFill>
              <a:latin typeface="微软雅黑" panose="020B0503020204020204" pitchFamily="34" charset="-122"/>
              <a:ea typeface="微软雅黑" panose="020B0503020204020204" pitchFamily="34" charset="-122"/>
            </a:endParaRPr>
          </a:p>
        </p:txBody>
      </p:sp>
      <p:sp>
        <p:nvSpPr>
          <p:cNvPr id="7" name="Shape 379"/>
          <p:cNvSpPr/>
          <p:nvPr/>
        </p:nvSpPr>
        <p:spPr>
          <a:xfrm>
            <a:off x="4649096" y="1403796"/>
            <a:ext cx="1894892" cy="2345888"/>
          </a:xfrm>
          <a:prstGeom prst="rect">
            <a:avLst/>
          </a:prstGeom>
          <a:solidFill>
            <a:schemeClr val="accent5">
              <a:lumMod val="50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8" name="Shape 380"/>
          <p:cNvSpPr/>
          <p:nvPr/>
        </p:nvSpPr>
        <p:spPr>
          <a:xfrm>
            <a:off x="4755411" y="2068475"/>
            <a:ext cx="1676106" cy="1604922"/>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10" name="Shape 382"/>
          <p:cNvSpPr/>
          <p:nvPr/>
        </p:nvSpPr>
        <p:spPr>
          <a:xfrm>
            <a:off x="690421" y="1405759"/>
            <a:ext cx="3872993" cy="2351607"/>
          </a:xfrm>
          <a:prstGeom prst="rect">
            <a:avLst/>
          </a:prstGeom>
          <a:solidFill>
            <a:schemeClr val="accent6">
              <a:lumMod val="75000"/>
            </a:scheme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11" name="Shape 383"/>
          <p:cNvSpPr txBox="1"/>
          <p:nvPr/>
        </p:nvSpPr>
        <p:spPr>
          <a:xfrm>
            <a:off x="1504617" y="1416118"/>
            <a:ext cx="2244602" cy="5879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zh-CN" sz="2000" b="1" dirty="0">
                <a:solidFill>
                  <a:schemeClr val="bg1"/>
                </a:solidFill>
                <a:latin typeface="微软雅黑" panose="020B0503020204020204" pitchFamily="34" charset="-122"/>
                <a:ea typeface="微软雅黑" panose="020B0503020204020204" pitchFamily="34" charset="-122"/>
              </a:rPr>
              <a:t>基础设施</a:t>
            </a:r>
            <a:endParaRPr sz="2000" dirty="0">
              <a:solidFill>
                <a:schemeClr val="bg1"/>
              </a:solidFill>
              <a:latin typeface="微软雅黑" panose="020B0503020204020204" pitchFamily="34" charset="-122"/>
              <a:ea typeface="微软雅黑" panose="020B0503020204020204" pitchFamily="34" charset="-122"/>
            </a:endParaRPr>
          </a:p>
        </p:txBody>
      </p:sp>
      <p:sp>
        <p:nvSpPr>
          <p:cNvPr id="12" name="Shape 384"/>
          <p:cNvSpPr txBox="1"/>
          <p:nvPr/>
        </p:nvSpPr>
        <p:spPr>
          <a:xfrm>
            <a:off x="899871" y="3894631"/>
            <a:ext cx="1409604" cy="83826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sz="2000" b="1" dirty="0">
                <a:solidFill>
                  <a:schemeClr val="bg1"/>
                </a:solidFill>
                <a:latin typeface="微软雅黑" panose="020B0503020204020204" pitchFamily="34" charset="-122"/>
                <a:ea typeface="微软雅黑" panose="020B0503020204020204" pitchFamily="34" charset="-122"/>
              </a:rPr>
              <a:t>财务</a:t>
            </a:r>
            <a:endParaRPr sz="2000" dirty="0">
              <a:solidFill>
                <a:schemeClr val="bg1"/>
              </a:solidFill>
              <a:latin typeface="微软雅黑" panose="020B0503020204020204" pitchFamily="34" charset="-122"/>
              <a:ea typeface="微软雅黑" panose="020B0503020204020204" pitchFamily="34" charset="-122"/>
            </a:endParaRPr>
          </a:p>
        </p:txBody>
      </p:sp>
      <p:sp>
        <p:nvSpPr>
          <p:cNvPr id="13" name="Shape 385"/>
          <p:cNvSpPr txBox="1"/>
          <p:nvPr/>
        </p:nvSpPr>
        <p:spPr>
          <a:xfrm>
            <a:off x="4867883" y="1403796"/>
            <a:ext cx="1465756" cy="5879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zh-CN" sz="2000" b="1">
                <a:solidFill>
                  <a:schemeClr val="bg1"/>
                </a:solidFill>
                <a:latin typeface="微软雅黑" panose="020B0503020204020204" pitchFamily="34" charset="-122"/>
                <a:ea typeface="微软雅黑" panose="020B0503020204020204" pitchFamily="34" charset="-122"/>
              </a:rPr>
              <a:t>提供物</a:t>
            </a:r>
            <a:endParaRPr sz="2000">
              <a:solidFill>
                <a:schemeClr val="bg1"/>
              </a:solidFill>
              <a:latin typeface="微软雅黑" panose="020B0503020204020204" pitchFamily="34" charset="-122"/>
              <a:ea typeface="微软雅黑" panose="020B0503020204020204" pitchFamily="34" charset="-122"/>
            </a:endParaRPr>
          </a:p>
        </p:txBody>
      </p:sp>
      <p:sp>
        <p:nvSpPr>
          <p:cNvPr id="14" name="Shape 386"/>
          <p:cNvSpPr/>
          <p:nvPr/>
        </p:nvSpPr>
        <p:spPr>
          <a:xfrm>
            <a:off x="801852" y="2068475"/>
            <a:ext cx="1782395" cy="1604922"/>
          </a:xfrm>
          <a:prstGeom prst="rect">
            <a:avLst/>
          </a:prstGeom>
          <a:solidFill>
            <a:srgbClr val="FAC090">
              <a:alpha val="50196"/>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15" name="Shape 387"/>
          <p:cNvSpPr/>
          <p:nvPr/>
        </p:nvSpPr>
        <p:spPr>
          <a:xfrm>
            <a:off x="2670389" y="2068475"/>
            <a:ext cx="1798735" cy="970804"/>
          </a:xfrm>
          <a:prstGeom prst="rect">
            <a:avLst/>
          </a:prstGeom>
          <a:solidFill>
            <a:srgbClr val="FAC090">
              <a:alpha val="50196"/>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16" name="Shape 388"/>
          <p:cNvSpPr/>
          <p:nvPr/>
        </p:nvSpPr>
        <p:spPr>
          <a:xfrm>
            <a:off x="2670607" y="3123983"/>
            <a:ext cx="1798517" cy="549414"/>
          </a:xfrm>
          <a:prstGeom prst="rect">
            <a:avLst/>
          </a:prstGeom>
          <a:solidFill>
            <a:srgbClr val="FAC090">
              <a:alpha val="50196"/>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17" name="Shape 389"/>
          <p:cNvSpPr txBox="1"/>
          <p:nvPr/>
        </p:nvSpPr>
        <p:spPr>
          <a:xfrm>
            <a:off x="854996" y="2091106"/>
            <a:ext cx="1676105" cy="1467398"/>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rgbClr val="000000"/>
              </a:buClr>
              <a:buSzPts val="1100"/>
              <a:buFont typeface="Arial"/>
              <a:buNone/>
            </a:pPr>
            <a:r>
              <a:rPr lang="zh-CN" sz="1000" b="1" dirty="0">
                <a:solidFill>
                  <a:schemeClr val="bg1"/>
                </a:solidFill>
                <a:latin typeface="微软雅黑" panose="020B0503020204020204" pitchFamily="34" charset="-122"/>
                <a:ea typeface="微软雅黑" panose="020B0503020204020204" pitchFamily="34" charset="-122"/>
              </a:rPr>
              <a:t>重要伙伴</a:t>
            </a:r>
            <a:endParaRPr sz="1000" b="1"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OEM 代工厂</a:t>
            </a:r>
            <a:endParaRPr lang="en-US" altLang="zh-CN"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altLang="en-US" sz="1000" dirty="0">
                <a:solidFill>
                  <a:schemeClr val="bg1"/>
                </a:solidFill>
                <a:latin typeface="微软雅黑" panose="020B0503020204020204" pitchFamily="34" charset="-122"/>
                <a:ea typeface="微软雅黑" panose="020B0503020204020204" pitchFamily="34" charset="-122"/>
              </a:rPr>
              <a:t>政府、残联、聋人协会</a:t>
            </a: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VR / AR 头显厂商</a:t>
            </a: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应用开发者</a:t>
            </a: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游戏公司</a:t>
            </a: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内容IP商</a:t>
            </a:r>
            <a:endParaRPr sz="1000" dirty="0">
              <a:solidFill>
                <a:schemeClr val="bg1"/>
              </a:solidFill>
              <a:latin typeface="微软雅黑" panose="020B0503020204020204" pitchFamily="34" charset="-122"/>
              <a:ea typeface="微软雅黑" panose="020B0503020204020204" pitchFamily="34" charset="-122"/>
            </a:endParaRPr>
          </a:p>
        </p:txBody>
      </p:sp>
      <p:sp>
        <p:nvSpPr>
          <p:cNvPr id="18" name="Shape 390"/>
          <p:cNvSpPr txBox="1"/>
          <p:nvPr/>
        </p:nvSpPr>
        <p:spPr>
          <a:xfrm>
            <a:off x="2726953" y="2114009"/>
            <a:ext cx="1704908" cy="873606"/>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zh-CN" sz="1000" b="1" dirty="0">
                <a:solidFill>
                  <a:schemeClr val="bg1"/>
                </a:solidFill>
                <a:latin typeface="微软雅黑" panose="020B0503020204020204" pitchFamily="34" charset="-122"/>
                <a:ea typeface="微软雅黑" panose="020B0503020204020204" pitchFamily="34" charset="-122"/>
              </a:rPr>
              <a:t>关键业务</a:t>
            </a:r>
            <a:endParaRPr sz="1000" b="1"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硬件</a:t>
            </a:r>
            <a:r>
              <a:rPr lang="zh-CN" altLang="en-US" sz="1000" dirty="0">
                <a:solidFill>
                  <a:schemeClr val="bg1"/>
                </a:solidFill>
                <a:latin typeface="微软雅黑" panose="020B0503020204020204" pitchFamily="34" charset="-122"/>
                <a:ea typeface="微软雅黑" panose="020B0503020204020204" pitchFamily="34" charset="-122"/>
              </a:rPr>
              <a:t>生产</a:t>
            </a:r>
            <a:endParaRPr lang="en-US" altLang="zh-CN"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市场营销</a:t>
            </a:r>
            <a:endParaRPr sz="1000" dirty="0">
              <a:solidFill>
                <a:schemeClr val="bg1"/>
              </a:solidFill>
              <a:latin typeface="微软雅黑" panose="020B0503020204020204" pitchFamily="34" charset="-122"/>
              <a:ea typeface="微软雅黑" panose="020B0503020204020204" pitchFamily="34" charset="-122"/>
            </a:endParaRPr>
          </a:p>
        </p:txBody>
      </p:sp>
      <p:sp>
        <p:nvSpPr>
          <p:cNvPr id="19" name="Shape 391"/>
          <p:cNvSpPr txBox="1"/>
          <p:nvPr/>
        </p:nvSpPr>
        <p:spPr>
          <a:xfrm>
            <a:off x="2644059" y="3182277"/>
            <a:ext cx="1892565" cy="43209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zh-CN" sz="1000" b="1" dirty="0">
                <a:solidFill>
                  <a:schemeClr val="bg1"/>
                </a:solidFill>
                <a:latin typeface="微软雅黑" panose="020B0503020204020204" pitchFamily="34" charset="-122"/>
                <a:ea typeface="微软雅黑" panose="020B0503020204020204" pitchFamily="34" charset="-122"/>
              </a:rPr>
              <a:t>核心资源</a:t>
            </a:r>
            <a:endParaRPr sz="1000" b="1"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技术实力</a:t>
            </a:r>
            <a:endParaRPr sz="1000" b="1" dirty="0">
              <a:solidFill>
                <a:schemeClr val="bg1"/>
              </a:solidFill>
              <a:latin typeface="微软雅黑" panose="020B0503020204020204" pitchFamily="34" charset="-122"/>
              <a:ea typeface="微软雅黑" panose="020B0503020204020204" pitchFamily="34" charset="-122"/>
            </a:endParaRPr>
          </a:p>
        </p:txBody>
      </p:sp>
      <p:sp>
        <p:nvSpPr>
          <p:cNvPr id="20" name="Shape 392"/>
          <p:cNvSpPr txBox="1"/>
          <p:nvPr/>
        </p:nvSpPr>
        <p:spPr>
          <a:xfrm>
            <a:off x="4755116" y="2419713"/>
            <a:ext cx="1676105" cy="1194654"/>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zh-CN" sz="1000" b="1" dirty="0">
                <a:solidFill>
                  <a:schemeClr val="bg1"/>
                </a:solidFill>
                <a:latin typeface="微软雅黑" panose="020B0503020204020204" pitchFamily="34" charset="-122"/>
                <a:ea typeface="微软雅黑" panose="020B0503020204020204" pitchFamily="34" charset="-122"/>
              </a:rPr>
              <a:t>价值主张</a:t>
            </a:r>
            <a:endParaRPr sz="1000" b="1"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超前理念</a:t>
            </a: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用户体验</a:t>
            </a:r>
            <a:endParaRPr sz="1000" dirty="0">
              <a:solidFill>
                <a:schemeClr val="bg1"/>
              </a:solidFill>
              <a:latin typeface="微软雅黑" panose="020B0503020204020204" pitchFamily="34" charset="-122"/>
              <a:ea typeface="微软雅黑" panose="020B0503020204020204" pitchFamily="34" charset="-122"/>
            </a:endParaRPr>
          </a:p>
          <a:p>
            <a:pPr marL="0" lvl="0" indent="0" algn="l" rtl="0">
              <a:lnSpc>
                <a:spcPct val="150000"/>
              </a:lnSpc>
              <a:spcBef>
                <a:spcPts val="0"/>
              </a:spcBef>
              <a:spcAft>
                <a:spcPts val="0"/>
              </a:spcAft>
              <a:buNone/>
            </a:pPr>
            <a:endParaRPr sz="1000" dirty="0">
              <a:solidFill>
                <a:schemeClr val="bg1"/>
              </a:solidFill>
              <a:latin typeface="微软雅黑" panose="020B0503020204020204" pitchFamily="34" charset="-122"/>
              <a:ea typeface="微软雅黑" panose="020B0503020204020204" pitchFamily="34" charset="-122"/>
            </a:endParaRPr>
          </a:p>
        </p:txBody>
      </p:sp>
      <p:sp>
        <p:nvSpPr>
          <p:cNvPr id="21" name="Shape 393"/>
          <p:cNvSpPr/>
          <p:nvPr/>
        </p:nvSpPr>
        <p:spPr>
          <a:xfrm>
            <a:off x="6723985" y="2077578"/>
            <a:ext cx="1710774" cy="838261"/>
          </a:xfrm>
          <a:prstGeom prst="rect">
            <a:avLst/>
          </a:prstGeom>
          <a:solidFill>
            <a:srgbClr val="8EB4E3">
              <a:alpha val="50196"/>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22" name="Shape 394"/>
          <p:cNvSpPr/>
          <p:nvPr/>
        </p:nvSpPr>
        <p:spPr>
          <a:xfrm>
            <a:off x="6723985" y="2999786"/>
            <a:ext cx="1710774" cy="673612"/>
          </a:xfrm>
          <a:prstGeom prst="rect">
            <a:avLst/>
          </a:prstGeom>
          <a:solidFill>
            <a:srgbClr val="8EB4E3">
              <a:alpha val="50196"/>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23" name="Shape 395"/>
          <p:cNvSpPr txBox="1"/>
          <p:nvPr/>
        </p:nvSpPr>
        <p:spPr>
          <a:xfrm>
            <a:off x="6676670" y="2101530"/>
            <a:ext cx="1800262" cy="763742"/>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b="1" dirty="0">
                <a:solidFill>
                  <a:schemeClr val="bg1"/>
                </a:solidFill>
                <a:latin typeface="微软雅黑" panose="020B0503020204020204" pitchFamily="34" charset="-122"/>
                <a:ea typeface="微软雅黑" panose="020B0503020204020204" pitchFamily="34" charset="-122"/>
              </a:rPr>
              <a:t>客户细分</a:t>
            </a:r>
            <a:endParaRPr sz="1000" b="1" dirty="0">
              <a:solidFill>
                <a:schemeClr val="bg1"/>
              </a:solidFill>
              <a:latin typeface="微软雅黑" panose="020B0503020204020204" pitchFamily="34" charset="-122"/>
              <a:ea typeface="微软雅黑" panose="020B0503020204020204" pitchFamily="34" charset="-122"/>
            </a:endParaRPr>
          </a:p>
          <a:p>
            <a:pPr marL="0" lvl="0" indent="0" algn="l"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    大众市场   </a:t>
            </a:r>
            <a:r>
              <a:rPr lang="en-US" altLang="zh-CN" sz="1000" dirty="0">
                <a:solidFill>
                  <a:schemeClr val="bg1"/>
                </a:solidFill>
                <a:latin typeface="微软雅黑" panose="020B0503020204020204" pitchFamily="34" charset="-122"/>
                <a:ea typeface="微软雅黑" panose="020B0503020204020204" pitchFamily="34" charset="-122"/>
              </a:rPr>
              <a:t>  </a:t>
            </a:r>
            <a:r>
              <a:rPr lang="zh-CN" sz="1000" dirty="0">
                <a:solidFill>
                  <a:schemeClr val="bg1"/>
                </a:solidFill>
                <a:latin typeface="微软雅黑" panose="020B0503020204020204" pitchFamily="34" charset="-122"/>
                <a:ea typeface="微软雅黑" panose="020B0503020204020204" pitchFamily="34" charset="-122"/>
              </a:rPr>
              <a:t> 线下体验馆</a:t>
            </a:r>
            <a:endParaRPr sz="1000" dirty="0">
              <a:solidFill>
                <a:schemeClr val="bg1"/>
              </a:solidFill>
              <a:latin typeface="微软雅黑" panose="020B0503020204020204" pitchFamily="34" charset="-122"/>
              <a:ea typeface="微软雅黑" panose="020B0503020204020204" pitchFamily="34" charset="-122"/>
            </a:endParaRPr>
          </a:p>
          <a:p>
            <a:pPr marL="0" lvl="0" indent="0" algn="l"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   </a:t>
            </a:r>
            <a:r>
              <a:rPr lang="en-US" altLang="zh-CN" sz="1000" dirty="0">
                <a:solidFill>
                  <a:schemeClr val="bg1"/>
                </a:solidFill>
                <a:latin typeface="微软雅黑" panose="020B0503020204020204" pitchFamily="34" charset="-122"/>
                <a:ea typeface="微软雅黑" panose="020B0503020204020204" pitchFamily="34" charset="-122"/>
              </a:rPr>
              <a:t> </a:t>
            </a:r>
            <a:r>
              <a:rPr lang="zh-CN" sz="1000" dirty="0">
                <a:solidFill>
                  <a:schemeClr val="bg1"/>
                </a:solidFill>
                <a:latin typeface="微软雅黑" panose="020B0503020204020204" pitchFamily="34" charset="-122"/>
                <a:ea typeface="微软雅黑" panose="020B0503020204020204" pitchFamily="34" charset="-122"/>
              </a:rPr>
              <a:t>企业</a:t>
            </a:r>
            <a:r>
              <a:rPr lang="zh-CN" altLang="en-US" sz="1000" dirty="0">
                <a:solidFill>
                  <a:schemeClr val="bg1"/>
                </a:solidFill>
                <a:latin typeface="微软雅黑" panose="020B0503020204020204" pitchFamily="34" charset="-122"/>
                <a:ea typeface="微软雅黑" panose="020B0503020204020204" pitchFamily="34" charset="-122"/>
              </a:rPr>
              <a:t>、政府</a:t>
            </a:r>
            <a:r>
              <a:rPr lang="zh-CN" sz="1000" dirty="0">
                <a:solidFill>
                  <a:schemeClr val="bg1"/>
                </a:solidFill>
                <a:latin typeface="微软雅黑" panose="020B0503020204020204" pitchFamily="34" charset="-122"/>
                <a:ea typeface="微软雅黑" panose="020B0503020204020204" pitchFamily="34" charset="-122"/>
              </a:rPr>
              <a:t>   应用开发者</a:t>
            </a:r>
            <a:endParaRPr sz="1000" dirty="0">
              <a:solidFill>
                <a:schemeClr val="bg1"/>
              </a:solidFill>
              <a:latin typeface="微软雅黑" panose="020B0503020204020204" pitchFamily="34" charset="-122"/>
              <a:ea typeface="微软雅黑" panose="020B0503020204020204" pitchFamily="34" charset="-122"/>
            </a:endParaRPr>
          </a:p>
          <a:p>
            <a:pPr marL="0" lvl="0" indent="0" algn="l" rtl="0">
              <a:lnSpc>
                <a:spcPct val="150000"/>
              </a:lnSpc>
              <a:spcBef>
                <a:spcPts val="0"/>
              </a:spcBef>
              <a:spcAft>
                <a:spcPts val="0"/>
              </a:spcAft>
              <a:buNone/>
            </a:pPr>
            <a:endParaRPr sz="1000" dirty="0">
              <a:solidFill>
                <a:schemeClr val="bg1"/>
              </a:solidFill>
              <a:latin typeface="微软雅黑" panose="020B0503020204020204" pitchFamily="34" charset="-122"/>
              <a:ea typeface="微软雅黑" panose="020B0503020204020204" pitchFamily="34" charset="-122"/>
            </a:endParaRPr>
          </a:p>
        </p:txBody>
      </p:sp>
      <p:sp>
        <p:nvSpPr>
          <p:cNvPr id="24" name="Shape 396"/>
          <p:cNvSpPr/>
          <p:nvPr/>
        </p:nvSpPr>
        <p:spPr>
          <a:xfrm>
            <a:off x="2669443" y="3931756"/>
            <a:ext cx="2858195" cy="750957"/>
          </a:xfrm>
          <a:prstGeom prst="rect">
            <a:avLst/>
          </a:prstGeom>
          <a:solidFill>
            <a:srgbClr val="92D05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25" name="Shape 397"/>
          <p:cNvSpPr/>
          <p:nvPr/>
        </p:nvSpPr>
        <p:spPr>
          <a:xfrm>
            <a:off x="5614096" y="3931756"/>
            <a:ext cx="2820663" cy="749362"/>
          </a:xfrm>
          <a:prstGeom prst="rect">
            <a:avLst/>
          </a:prstGeom>
          <a:solidFill>
            <a:srgbClr val="92D05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solidFill>
                <a:schemeClr val="bg1"/>
              </a:solidFill>
              <a:latin typeface="微软雅黑" panose="020B0503020204020204" pitchFamily="34" charset="-122"/>
              <a:ea typeface="微软雅黑" panose="020B0503020204020204" pitchFamily="34" charset="-122"/>
            </a:endParaRPr>
          </a:p>
        </p:txBody>
      </p:sp>
      <p:sp>
        <p:nvSpPr>
          <p:cNvPr id="26" name="Shape 398"/>
          <p:cNvSpPr txBox="1"/>
          <p:nvPr/>
        </p:nvSpPr>
        <p:spPr>
          <a:xfrm>
            <a:off x="2669443" y="3913101"/>
            <a:ext cx="2855165" cy="763742"/>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Clr>
                <a:srgbClr val="000000"/>
              </a:buClr>
              <a:buSzPts val="1100"/>
              <a:buFont typeface="Arial"/>
              <a:buNone/>
            </a:pPr>
            <a:r>
              <a:rPr lang="zh-CN" sz="1000" b="1" dirty="0">
                <a:solidFill>
                  <a:schemeClr val="bg1"/>
                </a:solidFill>
                <a:latin typeface="微软雅黑" panose="020B0503020204020204" pitchFamily="34" charset="-122"/>
                <a:ea typeface="微软雅黑" panose="020B0503020204020204" pitchFamily="34" charset="-122"/>
              </a:rPr>
              <a:t>成本结构</a:t>
            </a:r>
            <a:endParaRPr sz="1000" b="1" dirty="0">
              <a:solidFill>
                <a:schemeClr val="bg1"/>
              </a:solidFill>
              <a:latin typeface="微软雅黑" panose="020B0503020204020204" pitchFamily="34" charset="-122"/>
              <a:ea typeface="微软雅黑" panose="020B0503020204020204" pitchFamily="34" charset="-122"/>
            </a:endParaRPr>
          </a:p>
          <a:p>
            <a:pPr marL="0" lvl="0" indent="0"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                   人力    开发    运营</a:t>
            </a:r>
            <a:endParaRPr sz="1000" dirty="0">
              <a:solidFill>
                <a:schemeClr val="bg1"/>
              </a:solidFill>
              <a:latin typeface="微软雅黑" panose="020B0503020204020204" pitchFamily="34" charset="-122"/>
              <a:ea typeface="微软雅黑" panose="020B0503020204020204" pitchFamily="34" charset="-122"/>
            </a:endParaRPr>
          </a:p>
          <a:p>
            <a:pPr marL="0" lvl="0" indent="0"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                   营销    售后  供应链</a:t>
            </a:r>
            <a:endParaRPr sz="1000" dirty="0">
              <a:solidFill>
                <a:schemeClr val="bg1"/>
              </a:solidFill>
              <a:latin typeface="微软雅黑" panose="020B0503020204020204" pitchFamily="34" charset="-122"/>
              <a:ea typeface="微软雅黑" panose="020B0503020204020204" pitchFamily="34" charset="-122"/>
            </a:endParaRPr>
          </a:p>
        </p:txBody>
      </p:sp>
      <p:sp>
        <p:nvSpPr>
          <p:cNvPr id="27" name="Shape 399"/>
          <p:cNvSpPr txBox="1"/>
          <p:nvPr/>
        </p:nvSpPr>
        <p:spPr>
          <a:xfrm>
            <a:off x="6729851" y="3070941"/>
            <a:ext cx="1704908" cy="543426"/>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endParaRPr sz="1000"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b="1" dirty="0">
                <a:solidFill>
                  <a:schemeClr val="bg1"/>
                </a:solidFill>
                <a:latin typeface="微软雅黑" panose="020B0503020204020204" pitchFamily="34" charset="-122"/>
                <a:ea typeface="微软雅黑" panose="020B0503020204020204" pitchFamily="34" charset="-122"/>
              </a:rPr>
              <a:t>获取渠道</a:t>
            </a:r>
            <a:endParaRPr sz="1000" b="1" dirty="0">
              <a:solidFill>
                <a:schemeClr val="bg1"/>
              </a:solidFill>
              <a:latin typeface="微软雅黑" panose="020B0503020204020204" pitchFamily="34" charset="-122"/>
              <a:ea typeface="微软雅黑" panose="020B0503020204020204" pitchFamily="34" charset="-122"/>
            </a:endParaRPr>
          </a:p>
          <a:p>
            <a:pPr marL="0" lvl="0" indent="0" algn="ctr" rtl="0">
              <a:lnSpc>
                <a:spcPct val="150000"/>
              </a:lnSpc>
              <a:spcBef>
                <a:spcPts val="0"/>
              </a:spcBef>
              <a:spcAft>
                <a:spcPts val="0"/>
              </a:spcAft>
              <a:buNone/>
            </a:pPr>
            <a:r>
              <a:rPr lang="zh-CN" sz="1000" dirty="0">
                <a:solidFill>
                  <a:schemeClr val="bg1"/>
                </a:solidFill>
                <a:latin typeface="微软雅黑" panose="020B0503020204020204" pitchFamily="34" charset="-122"/>
                <a:ea typeface="微软雅黑" panose="020B0503020204020204" pitchFamily="34" charset="-122"/>
              </a:rPr>
              <a:t>官网    电商</a:t>
            </a:r>
            <a:endParaRPr sz="1000" dirty="0">
              <a:solidFill>
                <a:schemeClr val="bg1"/>
              </a:solidFill>
              <a:latin typeface="微软雅黑" panose="020B0503020204020204" pitchFamily="34" charset="-122"/>
              <a:ea typeface="微软雅黑" panose="020B0503020204020204" pitchFamily="34" charset="-122"/>
            </a:endParaRPr>
          </a:p>
          <a:p>
            <a:pPr marL="0" lvl="0" indent="0" algn="l" rtl="0">
              <a:lnSpc>
                <a:spcPct val="150000"/>
              </a:lnSpc>
              <a:spcBef>
                <a:spcPts val="0"/>
              </a:spcBef>
              <a:spcAft>
                <a:spcPts val="0"/>
              </a:spcAft>
              <a:buNone/>
            </a:pPr>
            <a:endParaRPr sz="1000" dirty="0">
              <a:solidFill>
                <a:schemeClr val="bg1"/>
              </a:solidFill>
              <a:latin typeface="微软雅黑" panose="020B0503020204020204" pitchFamily="34" charset="-122"/>
              <a:ea typeface="微软雅黑" panose="020B0503020204020204" pitchFamily="34" charset="-122"/>
            </a:endParaRPr>
          </a:p>
        </p:txBody>
      </p:sp>
      <p:sp>
        <p:nvSpPr>
          <p:cNvPr id="28" name="Shape 400"/>
          <p:cNvSpPr txBox="1"/>
          <p:nvPr/>
        </p:nvSpPr>
        <p:spPr>
          <a:xfrm>
            <a:off x="5614096" y="3917376"/>
            <a:ext cx="2820663" cy="763742"/>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Clr>
                <a:srgbClr val="000000"/>
              </a:buClr>
              <a:buSzPts val="1100"/>
              <a:buFont typeface="Arial"/>
              <a:buNone/>
            </a:pPr>
            <a:r>
              <a:rPr lang="zh-CN" sz="1000" b="1" dirty="0">
                <a:solidFill>
                  <a:schemeClr val="bg1"/>
                </a:solidFill>
                <a:latin typeface="微软雅黑" panose="020B0503020204020204" pitchFamily="34" charset="-122"/>
                <a:ea typeface="微软雅黑" panose="020B0503020204020204" pitchFamily="34" charset="-122"/>
              </a:rPr>
              <a:t>                              </a:t>
            </a:r>
            <a:r>
              <a:rPr lang="zh-CN" altLang="en-US" sz="1000" b="1" dirty="0">
                <a:solidFill>
                  <a:schemeClr val="bg1"/>
                </a:solidFill>
                <a:latin typeface="微软雅黑" panose="020B0503020204020204" pitchFamily="34" charset="-122"/>
                <a:ea typeface="微软雅黑" panose="020B0503020204020204" pitchFamily="34" charset="-122"/>
              </a:rPr>
              <a:t>收入来源</a:t>
            </a:r>
            <a:endParaRPr lang="en-US" altLang="zh-CN" sz="1000" b="1" dirty="0">
              <a:solidFill>
                <a:schemeClr val="bg1"/>
              </a:solidFill>
              <a:latin typeface="微软雅黑" panose="020B0503020204020204" pitchFamily="34" charset="-122"/>
              <a:ea typeface="微软雅黑" panose="020B0503020204020204" pitchFamily="34" charset="-122"/>
            </a:endParaRPr>
          </a:p>
          <a:p>
            <a:pPr marL="0" lvl="0" indent="0" rtl="0">
              <a:lnSpc>
                <a:spcPct val="150000"/>
              </a:lnSpc>
              <a:spcBef>
                <a:spcPts val="0"/>
              </a:spcBef>
              <a:spcAft>
                <a:spcPts val="0"/>
              </a:spcAft>
              <a:buClr>
                <a:srgbClr val="000000"/>
              </a:buClr>
              <a:buSzPts val="1100"/>
              <a:buFont typeface="Arial"/>
              <a:buNone/>
            </a:pPr>
            <a:r>
              <a:rPr lang="zh-CN" sz="1000" dirty="0">
                <a:solidFill>
                  <a:schemeClr val="bg1"/>
                </a:solidFill>
                <a:latin typeface="微软雅黑" panose="020B0503020204020204" pitchFamily="34" charset="-122"/>
                <a:ea typeface="微软雅黑" panose="020B0503020204020204" pitchFamily="34" charset="-122"/>
              </a:rPr>
              <a:t>  </a:t>
            </a:r>
            <a:r>
              <a:rPr lang="en-US" altLang="zh-CN" sz="1000" dirty="0">
                <a:solidFill>
                  <a:schemeClr val="bg1"/>
                </a:solidFill>
                <a:latin typeface="微软雅黑" panose="020B0503020204020204" pitchFamily="34" charset="-122"/>
                <a:ea typeface="微软雅黑" panose="020B0503020204020204" pitchFamily="34" charset="-122"/>
              </a:rPr>
              <a:t>       </a:t>
            </a:r>
            <a:r>
              <a:rPr lang="zh-CN" sz="1000" dirty="0">
                <a:solidFill>
                  <a:schemeClr val="bg1"/>
                </a:solidFill>
                <a:latin typeface="微软雅黑" panose="020B0503020204020204" pitchFamily="34" charset="-122"/>
                <a:ea typeface="微软雅黑" panose="020B0503020204020204" pitchFamily="34" charset="-122"/>
              </a:rPr>
              <a:t> 硬件销售及授权 </a:t>
            </a:r>
            <a:r>
              <a:rPr lang="en-US" altLang="zh-CN" sz="1000" dirty="0">
                <a:solidFill>
                  <a:schemeClr val="bg1"/>
                </a:solidFill>
                <a:latin typeface="微软雅黑" panose="020B0503020204020204" pitchFamily="34" charset="-122"/>
                <a:ea typeface="微软雅黑" panose="020B0503020204020204" pitchFamily="34" charset="-122"/>
              </a:rPr>
              <a:t>        </a:t>
            </a:r>
            <a:r>
              <a:rPr lang="zh-CN" sz="1000" dirty="0">
                <a:solidFill>
                  <a:schemeClr val="bg1"/>
                </a:solidFill>
                <a:latin typeface="微软雅黑" panose="020B0503020204020204" pitchFamily="34" charset="-122"/>
                <a:ea typeface="微软雅黑" panose="020B0503020204020204" pitchFamily="34" charset="-122"/>
              </a:rPr>
              <a:t>企业项目</a:t>
            </a:r>
            <a:endParaRPr lang="en-US" altLang="zh-CN" sz="1000" dirty="0">
              <a:solidFill>
                <a:schemeClr val="bg1"/>
              </a:solidFill>
              <a:latin typeface="微软雅黑" panose="020B0503020204020204" pitchFamily="34" charset="-122"/>
              <a:ea typeface="微软雅黑" panose="020B0503020204020204" pitchFamily="34" charset="-122"/>
            </a:endParaRPr>
          </a:p>
          <a:p>
            <a:pPr>
              <a:lnSpc>
                <a:spcPct val="150000"/>
              </a:lnSpc>
              <a:buSzPts val="1100"/>
            </a:pPr>
            <a:r>
              <a:rPr lang="zh-CN" altLang="en-US" sz="1000" dirty="0">
                <a:solidFill>
                  <a:schemeClr val="bg1"/>
                </a:solidFill>
                <a:latin typeface="微软雅黑" panose="020B0503020204020204" pitchFamily="34" charset="-122"/>
                <a:ea typeface="微软雅黑" panose="020B0503020204020204" pitchFamily="34" charset="-122"/>
              </a:rPr>
              <a:t>          内容销售                    广告</a:t>
            </a:r>
          </a:p>
        </p:txBody>
      </p:sp>
      <p:grpSp>
        <p:nvGrpSpPr>
          <p:cNvPr id="46" name="Group 45"/>
          <p:cNvGrpSpPr/>
          <p:nvPr/>
        </p:nvGrpSpPr>
        <p:grpSpPr>
          <a:xfrm>
            <a:off x="217725" y="241225"/>
            <a:ext cx="7296110" cy="325625"/>
            <a:chOff x="217725" y="241225"/>
            <a:chExt cx="7296110" cy="325625"/>
          </a:xfrm>
        </p:grpSpPr>
        <p:grpSp>
          <p:nvGrpSpPr>
            <p:cNvPr id="47" name="Group 46"/>
            <p:cNvGrpSpPr/>
            <p:nvPr/>
          </p:nvGrpSpPr>
          <p:grpSpPr>
            <a:xfrm>
              <a:off x="217725" y="241225"/>
              <a:ext cx="7296110" cy="325625"/>
              <a:chOff x="217725" y="241225"/>
              <a:chExt cx="7296110" cy="325625"/>
            </a:xfrm>
          </p:grpSpPr>
          <p:grpSp>
            <p:nvGrpSpPr>
              <p:cNvPr id="49" name="Group 48"/>
              <p:cNvGrpSpPr/>
              <p:nvPr/>
            </p:nvGrpSpPr>
            <p:grpSpPr>
              <a:xfrm>
                <a:off x="217725" y="241225"/>
                <a:ext cx="7296110" cy="325625"/>
                <a:chOff x="217725" y="241225"/>
                <a:chExt cx="7296110" cy="325625"/>
              </a:xfrm>
            </p:grpSpPr>
            <p:grpSp>
              <p:nvGrpSpPr>
                <p:cNvPr id="52" name="Group 51"/>
                <p:cNvGrpSpPr/>
                <p:nvPr/>
              </p:nvGrpSpPr>
              <p:grpSpPr>
                <a:xfrm>
                  <a:off x="217725" y="241225"/>
                  <a:ext cx="7296110" cy="325625"/>
                  <a:chOff x="217725" y="241225"/>
                  <a:chExt cx="7296110" cy="325625"/>
                </a:xfrm>
              </p:grpSpPr>
              <p:grpSp>
                <p:nvGrpSpPr>
                  <p:cNvPr id="54" name="Shape 554"/>
                  <p:cNvGrpSpPr/>
                  <p:nvPr/>
                </p:nvGrpSpPr>
                <p:grpSpPr>
                  <a:xfrm>
                    <a:off x="217725" y="241225"/>
                    <a:ext cx="7296110" cy="325625"/>
                    <a:chOff x="369925" y="6332875"/>
                    <a:chExt cx="7296110" cy="325625"/>
                  </a:xfrm>
                </p:grpSpPr>
                <p:sp>
                  <p:nvSpPr>
                    <p:cNvPr id="57"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商业模式画布 </a:t>
                      </a:r>
                      <a:endParaRPr sz="1300" b="1" i="0" u="none" strike="noStrike" cap="none" dirty="0">
                        <a:solidFill>
                          <a:srgbClr val="FFFFFF"/>
                        </a:solidFill>
                        <a:latin typeface="微软雅黑" pitchFamily="34" charset="-122"/>
                        <a:ea typeface="微软雅黑" pitchFamily="34" charset="-122"/>
                      </a:endParaRPr>
                    </a:p>
                  </p:txBody>
                </p:sp>
                <p:sp>
                  <p:nvSpPr>
                    <p:cNvPr id="6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5"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3"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0"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51"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8"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476551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盈利模式</a:t>
            </a:r>
            <a:endParaRPr sz="2000" b="1" dirty="0">
              <a:latin typeface="微软雅黑" panose="020B0503020204020204" pitchFamily="34" charset="-122"/>
              <a:ea typeface="微软雅黑" panose="020B0503020204020204" pitchFamily="34" charset="-122"/>
            </a:endParaRPr>
          </a:p>
        </p:txBody>
      </p:sp>
      <p:sp>
        <p:nvSpPr>
          <p:cNvPr id="18" name="Rectangle 17"/>
          <p:cNvSpPr/>
          <p:nvPr/>
        </p:nvSpPr>
        <p:spPr>
          <a:xfrm>
            <a:off x="695138" y="2219056"/>
            <a:ext cx="1783435" cy="1154091"/>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zh-CN" altLang="en-US" sz="1000" dirty="0">
                <a:latin typeface="微软雅黑" panose="020B0503020204020204" pitchFamily="34" charset="-122"/>
                <a:ea typeface="微软雅黑" panose="020B0503020204020204" pitchFamily="34" charset="-122"/>
              </a:rPr>
              <a:t>针对 </a:t>
            </a:r>
            <a:r>
              <a:rPr lang="en-US" altLang="zh-CN" sz="1000" dirty="0">
                <a:latin typeface="微软雅黑" panose="020B0503020204020204" pitchFamily="34" charset="-122"/>
                <a:ea typeface="微软雅黑" panose="020B0503020204020204" pitchFamily="34" charset="-122"/>
              </a:rPr>
              <a:t>VR</a:t>
            </a:r>
            <a:r>
              <a:rPr lang="zh-CN" altLang="en-US" sz="1000" dirty="0">
                <a:latin typeface="微软雅黑" panose="020B0503020204020204" pitchFamily="34" charset="-122"/>
                <a:ea typeface="微软雅黑" panose="020B0503020204020204" pitchFamily="34" charset="-122"/>
              </a:rPr>
              <a:t>、影视等企业，</a:t>
            </a:r>
            <a:r>
              <a:rPr lang="en-US" altLang="zh-CN" sz="1000" dirty="0">
                <a:latin typeface="微软雅黑" panose="020B0503020204020204" pitchFamily="34" charset="-122"/>
                <a:ea typeface="微软雅黑" panose="020B0503020204020204" pitchFamily="34" charset="-122"/>
              </a:rPr>
              <a:t>B2B</a:t>
            </a:r>
            <a:r>
              <a:rPr lang="zh-CN" altLang="en-US" sz="1000" dirty="0">
                <a:latin typeface="微软雅黑" panose="020B0503020204020204" pitchFamily="34" charset="-122"/>
                <a:ea typeface="微软雅黑" panose="020B0503020204020204" pitchFamily="34" charset="-122"/>
              </a:rPr>
              <a:t>提供优质软硬件商业解决方案，以及其他订制化方案</a:t>
            </a:r>
          </a:p>
        </p:txBody>
      </p:sp>
      <p:sp>
        <p:nvSpPr>
          <p:cNvPr id="19" name="Rectangle 18"/>
          <p:cNvSpPr/>
          <p:nvPr/>
        </p:nvSpPr>
        <p:spPr>
          <a:xfrm>
            <a:off x="2706674" y="2219054"/>
            <a:ext cx="1783435" cy="1154093"/>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000" dirty="0">
                <a:latin typeface="微软雅黑" panose="020B0503020204020204" pitchFamily="34" charset="-122"/>
                <a:ea typeface="微软雅黑" panose="020B0503020204020204" pitchFamily="34" charset="-122"/>
              </a:rPr>
              <a:t>针对聋人手语市场，联合提供手语教具，手语手势识别、翻译系统，由政府残联等作为辅具统一采购</a:t>
            </a:r>
          </a:p>
        </p:txBody>
      </p:sp>
      <p:sp>
        <p:nvSpPr>
          <p:cNvPr id="20" name="Rectangle 19"/>
          <p:cNvSpPr/>
          <p:nvPr/>
        </p:nvSpPr>
        <p:spPr>
          <a:xfrm>
            <a:off x="4710590" y="2219055"/>
            <a:ext cx="1783435" cy="1154092"/>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000" dirty="0">
                <a:latin typeface="微软雅黑" panose="020B0503020204020204" pitchFamily="34" charset="-122"/>
                <a:ea typeface="微软雅黑" panose="020B0503020204020204" pitchFamily="34" charset="-122"/>
              </a:rPr>
              <a:t>提供平台服务，对全用户提供源域硬件方案以及软件开发平台</a:t>
            </a:r>
          </a:p>
        </p:txBody>
      </p:sp>
      <p:sp>
        <p:nvSpPr>
          <p:cNvPr id="21" name="Rectangle 20"/>
          <p:cNvSpPr/>
          <p:nvPr/>
        </p:nvSpPr>
        <p:spPr>
          <a:xfrm>
            <a:off x="6699266" y="2219055"/>
            <a:ext cx="1783435" cy="1154092"/>
          </a:xfrm>
          <a:prstGeom prst="rect">
            <a:avLst/>
          </a:prstGeom>
          <a:solidFill>
            <a:srgbClr val="3586C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000" dirty="0">
                <a:latin typeface="微软雅黑" panose="020B0503020204020204" pitchFamily="34" charset="-122"/>
                <a:ea typeface="微软雅黑" panose="020B0503020204020204" pitchFamily="34" charset="-122"/>
              </a:rPr>
              <a:t>为个人用户提供低价硬件交互解决方案以及基于硬件的软件内容服务</a:t>
            </a:r>
          </a:p>
        </p:txBody>
      </p:sp>
      <p:sp>
        <p:nvSpPr>
          <p:cNvPr id="22" name="Rectangle 21"/>
          <p:cNvSpPr/>
          <p:nvPr/>
        </p:nvSpPr>
        <p:spPr>
          <a:xfrm>
            <a:off x="1240830" y="1761780"/>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模式一</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23" name="Rectangle 22"/>
          <p:cNvSpPr/>
          <p:nvPr/>
        </p:nvSpPr>
        <p:spPr>
          <a:xfrm>
            <a:off x="3282847" y="1761780"/>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模式二</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24" name="Rectangle 23"/>
          <p:cNvSpPr/>
          <p:nvPr/>
        </p:nvSpPr>
        <p:spPr>
          <a:xfrm>
            <a:off x="5271523" y="1761779"/>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模式三</a:t>
            </a:r>
            <a:endParaRPr lang="arn-CL" altLang="zh-CN" sz="1200" b="1" dirty="0">
              <a:solidFill>
                <a:schemeClr val="tx1">
                  <a:lumMod val="65000"/>
                  <a:lumOff val="35000"/>
                </a:schemeClr>
              </a:solidFill>
              <a:latin typeface="微软雅黑" pitchFamily="34" charset="-122"/>
              <a:ea typeface="微软雅黑" pitchFamily="34" charset="-122"/>
            </a:endParaRPr>
          </a:p>
        </p:txBody>
      </p:sp>
      <p:sp>
        <p:nvSpPr>
          <p:cNvPr id="25" name="Rectangle 24"/>
          <p:cNvSpPr/>
          <p:nvPr/>
        </p:nvSpPr>
        <p:spPr>
          <a:xfrm>
            <a:off x="7281534" y="1761779"/>
            <a:ext cx="646331" cy="336695"/>
          </a:xfrm>
          <a:prstGeom prst="rect">
            <a:avLst/>
          </a:prstGeom>
        </p:spPr>
        <p:txBody>
          <a:bodyPr wrap="none">
            <a:spAutoFit/>
          </a:bodyPr>
          <a:lstStyle/>
          <a:p>
            <a:pPr lvl="0" algn="ctr">
              <a:lnSpc>
                <a:spcPct val="150000"/>
              </a:lnSpc>
            </a:pPr>
            <a:r>
              <a:rPr lang="zh-CN" altLang="en-US" sz="1200" b="1" dirty="0">
                <a:solidFill>
                  <a:schemeClr val="tx1">
                    <a:lumMod val="65000"/>
                    <a:lumOff val="35000"/>
                  </a:schemeClr>
                </a:solidFill>
                <a:latin typeface="微软雅黑" pitchFamily="34" charset="-122"/>
                <a:ea typeface="微软雅黑" pitchFamily="34" charset="-122"/>
              </a:rPr>
              <a:t>模式四</a:t>
            </a:r>
            <a:endParaRPr lang="arn-CL" altLang="zh-CN" sz="1200" b="1" dirty="0">
              <a:solidFill>
                <a:schemeClr val="tx1">
                  <a:lumMod val="65000"/>
                  <a:lumOff val="35000"/>
                </a:schemeClr>
              </a:solidFill>
              <a:latin typeface="微软雅黑" pitchFamily="34" charset="-122"/>
              <a:ea typeface="微软雅黑" pitchFamily="34" charset="-122"/>
            </a:endParaRPr>
          </a:p>
        </p:txBody>
      </p:sp>
      <p:grpSp>
        <p:nvGrpSpPr>
          <p:cNvPr id="27" name="Group 26"/>
          <p:cNvGrpSpPr/>
          <p:nvPr/>
        </p:nvGrpSpPr>
        <p:grpSpPr>
          <a:xfrm>
            <a:off x="217725" y="241225"/>
            <a:ext cx="7296110" cy="325625"/>
            <a:chOff x="217725" y="241225"/>
            <a:chExt cx="7296110" cy="325625"/>
          </a:xfrm>
        </p:grpSpPr>
        <p:grpSp>
          <p:nvGrpSpPr>
            <p:cNvPr id="28" name="Group 27"/>
            <p:cNvGrpSpPr/>
            <p:nvPr/>
          </p:nvGrpSpPr>
          <p:grpSpPr>
            <a:xfrm>
              <a:off x="217725" y="241225"/>
              <a:ext cx="7296110" cy="325625"/>
              <a:chOff x="217725" y="241225"/>
              <a:chExt cx="7296110" cy="325625"/>
            </a:xfrm>
          </p:grpSpPr>
          <p:grpSp>
            <p:nvGrpSpPr>
              <p:cNvPr id="30" name="Group 29"/>
              <p:cNvGrpSpPr/>
              <p:nvPr/>
            </p:nvGrpSpPr>
            <p:grpSpPr>
              <a:xfrm>
                <a:off x="217725" y="241225"/>
                <a:ext cx="7296110" cy="325625"/>
                <a:chOff x="217725" y="241225"/>
                <a:chExt cx="7296110" cy="325625"/>
              </a:xfrm>
            </p:grpSpPr>
            <p:grpSp>
              <p:nvGrpSpPr>
                <p:cNvPr id="33" name="Group 32"/>
                <p:cNvGrpSpPr/>
                <p:nvPr/>
              </p:nvGrpSpPr>
              <p:grpSpPr>
                <a:xfrm>
                  <a:off x="217725" y="241225"/>
                  <a:ext cx="7296110" cy="325625"/>
                  <a:chOff x="217725" y="241225"/>
                  <a:chExt cx="7296110" cy="325625"/>
                </a:xfrm>
              </p:grpSpPr>
              <p:grpSp>
                <p:nvGrpSpPr>
                  <p:cNvPr id="35" name="Shape 554"/>
                  <p:cNvGrpSpPr/>
                  <p:nvPr/>
                </p:nvGrpSpPr>
                <p:grpSpPr>
                  <a:xfrm>
                    <a:off x="217725" y="241225"/>
                    <a:ext cx="7296110" cy="325625"/>
                    <a:chOff x="369925" y="6332875"/>
                    <a:chExt cx="7296110" cy="325625"/>
                  </a:xfrm>
                </p:grpSpPr>
                <p:sp>
                  <p:nvSpPr>
                    <p:cNvPr id="37"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342900" marR="0" lvl="0" indent="-342900" algn="ctr" rtl="0">
                        <a:lnSpc>
                          <a:spcPct val="100000"/>
                        </a:lnSpc>
                        <a:spcBef>
                          <a:spcPts val="0"/>
                        </a:spcBef>
                        <a:spcAft>
                          <a:spcPts val="0"/>
                        </a:spcAft>
                        <a:buClr>
                          <a:srgbClr val="FFFFFF"/>
                        </a:buClr>
                        <a:buSzPts val="1400"/>
                        <a:buFont typeface="Corbel"/>
                        <a:buAutoNum type="arabicPlain" startAt="10"/>
                      </a:pP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盈利模式</a:t>
                      </a:r>
                      <a:endParaRPr lang="en-US" altLang="zh-CN" sz="1300" b="1" dirty="0">
                        <a:solidFill>
                          <a:srgbClr val="FFFFFF"/>
                        </a:solidFill>
                        <a:latin typeface="微软雅黑" pitchFamily="34" charset="-122"/>
                        <a:ea typeface="微软雅黑" pitchFamily="34" charset="-122"/>
                      </a:endParaRPr>
                    </a:p>
                  </p:txBody>
                </p:sp>
                <p:sp>
                  <p:nvSpPr>
                    <p:cNvPr id="38"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3"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46"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6"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4"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1"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2"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9"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3223947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17725" y="241225"/>
            <a:ext cx="7296110" cy="325625"/>
            <a:chOff x="217725" y="241225"/>
            <a:chExt cx="7296110" cy="325625"/>
          </a:xfrm>
        </p:grpSpPr>
        <p:grpSp>
          <p:nvGrpSpPr>
            <p:cNvPr id="43" name="Group 42"/>
            <p:cNvGrpSpPr/>
            <p:nvPr/>
          </p:nvGrpSpPr>
          <p:grpSpPr>
            <a:xfrm>
              <a:off x="217725" y="241225"/>
              <a:ext cx="7296110" cy="325625"/>
              <a:chOff x="217725" y="241225"/>
              <a:chExt cx="7296110" cy="325625"/>
            </a:xfrm>
          </p:grpSpPr>
          <p:grpSp>
            <p:nvGrpSpPr>
              <p:cNvPr id="45" name="Group 44"/>
              <p:cNvGrpSpPr/>
              <p:nvPr/>
            </p:nvGrpSpPr>
            <p:grpSpPr>
              <a:xfrm>
                <a:off x="217725" y="241225"/>
                <a:ext cx="7296110" cy="325625"/>
                <a:chOff x="217725" y="241225"/>
                <a:chExt cx="7296110" cy="325625"/>
              </a:xfrm>
            </p:grpSpPr>
            <p:grpSp>
              <p:nvGrpSpPr>
                <p:cNvPr id="59" name="Group 58"/>
                <p:cNvGrpSpPr/>
                <p:nvPr/>
              </p:nvGrpSpPr>
              <p:grpSpPr>
                <a:xfrm>
                  <a:off x="217725" y="241225"/>
                  <a:ext cx="7296110" cy="325625"/>
                  <a:chOff x="217725" y="241225"/>
                  <a:chExt cx="7296110" cy="325625"/>
                </a:xfrm>
              </p:grpSpPr>
              <p:grpSp>
                <p:nvGrpSpPr>
                  <p:cNvPr id="61" name="Shape 554"/>
                  <p:cNvGrpSpPr/>
                  <p:nvPr/>
                </p:nvGrpSpPr>
                <p:grpSpPr>
                  <a:xfrm>
                    <a:off x="217725" y="241225"/>
                    <a:ext cx="7296110" cy="325625"/>
                    <a:chOff x="369925" y="6332875"/>
                    <a:chExt cx="7296110" cy="325625"/>
                  </a:xfrm>
                </p:grpSpPr>
                <p:sp>
                  <p:nvSpPr>
                    <p:cNvPr id="63"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获奖及曝光</a:t>
                      </a:r>
                      <a:endParaRPr sz="1300" b="1" i="0" u="none" strike="noStrike" cap="none" dirty="0">
                        <a:solidFill>
                          <a:srgbClr val="FFFFFF"/>
                        </a:solidFill>
                        <a:latin typeface="微软雅黑" pitchFamily="34" charset="-122"/>
                        <a:ea typeface="微软雅黑" pitchFamily="34" charset="-122"/>
                      </a:endParaRPr>
                    </a:p>
                  </p:txBody>
                </p:sp>
                <p:sp>
                  <p:nvSpPr>
                    <p:cNvPr id="64"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69"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70"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71"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62"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60"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56"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58"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4"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pic>
        <p:nvPicPr>
          <p:cNvPr id="2" name="Picture 1"/>
          <p:cNvPicPr>
            <a:picLocks noChangeAspect="1"/>
          </p:cNvPicPr>
          <p:nvPr/>
        </p:nvPicPr>
        <p:blipFill>
          <a:blip r:embed="rId2"/>
          <a:stretch>
            <a:fillRect/>
          </a:stretch>
        </p:blipFill>
        <p:spPr>
          <a:xfrm>
            <a:off x="3334893" y="1565579"/>
            <a:ext cx="2434925" cy="1624551"/>
          </a:xfrm>
          <a:prstGeom prst="rect">
            <a:avLst/>
          </a:prstGeom>
        </p:spPr>
      </p:pic>
      <p:pic>
        <p:nvPicPr>
          <p:cNvPr id="4" name="Picture 3"/>
          <p:cNvPicPr>
            <a:picLocks noChangeAspect="1"/>
          </p:cNvPicPr>
          <p:nvPr/>
        </p:nvPicPr>
        <p:blipFill>
          <a:blip r:embed="rId3"/>
          <a:stretch>
            <a:fillRect/>
          </a:stretch>
        </p:blipFill>
        <p:spPr>
          <a:xfrm>
            <a:off x="690421" y="1565580"/>
            <a:ext cx="2328449" cy="1624551"/>
          </a:xfrm>
          <a:prstGeom prst="rect">
            <a:avLst/>
          </a:prstGeom>
        </p:spPr>
      </p:pic>
      <p:sp>
        <p:nvSpPr>
          <p:cNvPr id="29" name="Rectangle 28"/>
          <p:cNvSpPr/>
          <p:nvPr/>
        </p:nvSpPr>
        <p:spPr>
          <a:xfrm>
            <a:off x="582775" y="3417581"/>
            <a:ext cx="3071511" cy="553998"/>
          </a:xfrm>
          <a:prstGeom prst="rect">
            <a:avLst/>
          </a:prstGeom>
        </p:spPr>
        <p:txBody>
          <a:bodyPr wrap="square">
            <a:spAutoFit/>
          </a:bodyPr>
          <a:lstStyle/>
          <a:p>
            <a:r>
              <a:rPr lang="en-US" altLang="zh-CN" sz="1000" b="1" dirty="0">
                <a:latin typeface="微软雅黑" pitchFamily="34" charset="-122"/>
                <a:ea typeface="微软雅黑" pitchFamily="34" charset="-122"/>
              </a:rPr>
              <a:t>2016.12     </a:t>
            </a:r>
          </a:p>
          <a:p>
            <a:r>
              <a:rPr lang="zh-CN" altLang="en-US" sz="1000" b="1" dirty="0">
                <a:latin typeface="微软雅黑" pitchFamily="34" charset="-122"/>
                <a:ea typeface="微软雅黑" pitchFamily="34" charset="-122"/>
              </a:rPr>
              <a:t>项目获北京搜狗科技发展有限公司 </a:t>
            </a:r>
            <a:endParaRPr lang="en-US" altLang="zh-CN" sz="1000" b="1" dirty="0">
              <a:latin typeface="微软雅黑" pitchFamily="34" charset="-122"/>
              <a:ea typeface="微软雅黑" pitchFamily="34" charset="-122"/>
            </a:endParaRPr>
          </a:p>
          <a:p>
            <a:r>
              <a:rPr lang="zh-CN" altLang="en-US" sz="1000" b="1" dirty="0">
                <a:latin typeface="微软雅黑" pitchFamily="34" charset="-122"/>
                <a:ea typeface="微软雅黑" pitchFamily="34" charset="-122"/>
              </a:rPr>
              <a:t>第三届黑客马拉松 冠军</a:t>
            </a:r>
          </a:p>
        </p:txBody>
      </p:sp>
      <p:sp>
        <p:nvSpPr>
          <p:cNvPr id="72"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获奖及曝光</a:t>
            </a:r>
            <a:endParaRPr sz="2000" b="1" dirty="0">
              <a:latin typeface="微软雅黑" panose="020B0503020204020204" pitchFamily="34" charset="-122"/>
              <a:ea typeface="微软雅黑" panose="020B0503020204020204" pitchFamily="34" charset="-122"/>
            </a:endParaRPr>
          </a:p>
        </p:txBody>
      </p:sp>
      <p:sp>
        <p:nvSpPr>
          <p:cNvPr id="30" name="Rectangle 29"/>
          <p:cNvSpPr/>
          <p:nvPr/>
        </p:nvSpPr>
        <p:spPr>
          <a:xfrm>
            <a:off x="3214827" y="3417581"/>
            <a:ext cx="2377262" cy="553998"/>
          </a:xfrm>
          <a:prstGeom prst="rect">
            <a:avLst/>
          </a:prstGeom>
        </p:spPr>
        <p:txBody>
          <a:bodyPr wrap="square">
            <a:spAutoFit/>
          </a:bodyPr>
          <a:lstStyle/>
          <a:p>
            <a:r>
              <a:rPr lang="en-US" altLang="zh-CN" sz="1000" b="1" dirty="0">
                <a:latin typeface="微软雅黑" pitchFamily="34" charset="-122"/>
                <a:ea typeface="微软雅黑" pitchFamily="34" charset="-122"/>
              </a:rPr>
              <a:t>2017.5      </a:t>
            </a:r>
          </a:p>
          <a:p>
            <a:r>
              <a:rPr lang="zh-CN" altLang="en-US" sz="1000" b="1" dirty="0">
                <a:latin typeface="微软雅黑" pitchFamily="34" charset="-122"/>
                <a:ea typeface="微软雅黑" pitchFamily="34" charset="-122"/>
              </a:rPr>
              <a:t>项目获清华大学经管学院</a:t>
            </a:r>
            <a:r>
              <a:rPr lang="en-US" altLang="zh-CN" sz="1000" b="1" dirty="0">
                <a:latin typeface="微软雅黑" pitchFamily="34" charset="-122"/>
                <a:ea typeface="微软雅黑" pitchFamily="34" charset="-122"/>
              </a:rPr>
              <a:t>—Facebook</a:t>
            </a:r>
            <a:r>
              <a:rPr lang="zh-CN" altLang="en-US" sz="1000" b="1" dirty="0">
                <a:latin typeface="微软雅黑" pitchFamily="34" charset="-122"/>
                <a:ea typeface="微软雅黑" pitchFamily="34" charset="-122"/>
              </a:rPr>
              <a:t>创新与创业商业计划比赛第三名</a:t>
            </a:r>
          </a:p>
        </p:txBody>
      </p:sp>
      <p:pic>
        <p:nvPicPr>
          <p:cNvPr id="1026" name="Picture 2" descr="http://xs5213plan.com/uploads/edit/20191018/38b7c97800b8ee1ee41ecdf0e07bf05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841" y="1565580"/>
            <a:ext cx="2438406" cy="164836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973104" y="3417581"/>
            <a:ext cx="3081462" cy="553998"/>
          </a:xfrm>
          <a:prstGeom prst="rect">
            <a:avLst/>
          </a:prstGeom>
        </p:spPr>
        <p:txBody>
          <a:bodyPr wrap="square">
            <a:spAutoFit/>
          </a:bodyPr>
          <a:lstStyle/>
          <a:p>
            <a:r>
              <a:rPr lang="en-US" altLang="zh-CN" sz="1000" b="1" dirty="0">
                <a:latin typeface="微软雅黑" pitchFamily="34" charset="-122"/>
                <a:ea typeface="微软雅黑" pitchFamily="34" charset="-122"/>
              </a:rPr>
              <a:t>2019.10 </a:t>
            </a:r>
          </a:p>
          <a:p>
            <a:r>
              <a:rPr lang="zh-CN" altLang="en-US" sz="1000" b="1" dirty="0">
                <a:latin typeface="微软雅黑" pitchFamily="34" charset="-122"/>
                <a:ea typeface="微软雅黑" pitchFamily="34" charset="-122"/>
              </a:rPr>
              <a:t>源域科技应邀出席小蛮腰科技大会</a:t>
            </a:r>
            <a:r>
              <a:rPr lang="en-US" altLang="zh-CN" sz="1000" b="1" dirty="0">
                <a:latin typeface="微软雅黑" pitchFamily="34" charset="-122"/>
                <a:ea typeface="微软雅黑" pitchFamily="34" charset="-122"/>
              </a:rPr>
              <a:t>XR</a:t>
            </a:r>
            <a:r>
              <a:rPr lang="zh-CN" altLang="en-US" sz="1000" b="1" dirty="0">
                <a:latin typeface="微软雅黑" pitchFamily="34" charset="-122"/>
                <a:ea typeface="微软雅黑" pitchFamily="34" charset="-122"/>
              </a:rPr>
              <a:t>分论坛，</a:t>
            </a:r>
            <a:endParaRPr lang="en-US" altLang="zh-CN" sz="1000" b="1" dirty="0">
              <a:latin typeface="微软雅黑" pitchFamily="34" charset="-122"/>
              <a:ea typeface="微软雅黑" pitchFamily="34" charset="-122"/>
            </a:endParaRPr>
          </a:p>
          <a:p>
            <a:r>
              <a:rPr lang="zh-CN" altLang="en-US" sz="1000" b="1" dirty="0">
                <a:latin typeface="微软雅黑" pitchFamily="34" charset="-122"/>
                <a:ea typeface="微软雅黑" pitchFamily="34" charset="-122"/>
              </a:rPr>
              <a:t>进行</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未来</a:t>
            </a:r>
            <a:r>
              <a:rPr lang="en-US" altLang="zh-CN" sz="1000" b="1" dirty="0">
                <a:latin typeface="微软雅黑" pitchFamily="34" charset="-122"/>
                <a:ea typeface="微软雅黑" pitchFamily="34" charset="-122"/>
              </a:rPr>
              <a:t>VR</a:t>
            </a:r>
            <a:r>
              <a:rPr lang="zh-CN" altLang="en-US" sz="1000" b="1" dirty="0">
                <a:latin typeface="微软雅黑" pitchFamily="34" charset="-122"/>
                <a:ea typeface="微软雅黑" pitchFamily="34" charset="-122"/>
              </a:rPr>
              <a:t>硬件交互范式探讨</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主题分享</a:t>
            </a:r>
          </a:p>
        </p:txBody>
      </p:sp>
      <p:sp>
        <p:nvSpPr>
          <p:cNvPr id="32" name="Rectangle 31"/>
          <p:cNvSpPr/>
          <p:nvPr/>
        </p:nvSpPr>
        <p:spPr>
          <a:xfrm>
            <a:off x="582775" y="3971579"/>
            <a:ext cx="7204052" cy="553998"/>
          </a:xfrm>
          <a:prstGeom prst="rect">
            <a:avLst/>
          </a:prstGeom>
        </p:spPr>
        <p:txBody>
          <a:bodyPr wrap="square">
            <a:spAutoFit/>
          </a:bodyPr>
          <a:lstStyle/>
          <a:p>
            <a:r>
              <a:rPr lang="en-US" altLang="zh-CN" sz="1000" b="1" dirty="0">
                <a:latin typeface="微软雅黑" pitchFamily="34" charset="-122"/>
                <a:ea typeface="微软雅黑" pitchFamily="34" charset="-122"/>
              </a:rPr>
              <a:t>2019.10      </a:t>
            </a:r>
          </a:p>
          <a:p>
            <a:r>
              <a:rPr lang="zh-CN" altLang="en-US" sz="1000" b="1" dirty="0">
                <a:latin typeface="微软雅黑" pitchFamily="34" charset="-122"/>
                <a:ea typeface="微软雅黑" pitchFamily="34" charset="-122"/>
              </a:rPr>
              <a:t>源域科技的革新性产品</a:t>
            </a:r>
            <a:r>
              <a:rPr lang="arn-CL" altLang="zh-CN" sz="1000" b="1" dirty="0">
                <a:latin typeface="微软雅黑" pitchFamily="34" charset="-122"/>
                <a:ea typeface="微软雅黑" pitchFamily="34" charset="-122"/>
              </a:rPr>
              <a:t>mastery-</a:t>
            </a:r>
            <a:r>
              <a:rPr lang="zh-CN" altLang="en-US" sz="1000" b="1" dirty="0">
                <a:latin typeface="微软雅黑" pitchFamily="34" charset="-122"/>
                <a:ea typeface="微软雅黑" pitchFamily="34" charset="-122"/>
              </a:rPr>
              <a:t>掌控获美国旧金山 </a:t>
            </a:r>
            <a:r>
              <a:rPr lang="arn-CL" altLang="zh-CN" sz="1000" b="1" dirty="0">
                <a:latin typeface="微软雅黑" pitchFamily="34" charset="-122"/>
                <a:ea typeface="微软雅黑" pitchFamily="34" charset="-122"/>
              </a:rPr>
              <a:t>xRS Week 2019  Greenlight Insights Innovation Awards </a:t>
            </a:r>
            <a:r>
              <a:rPr lang="zh-CN" altLang="en-US" sz="1000" b="1" dirty="0">
                <a:latin typeface="微软雅黑" pitchFamily="34" charset="-122"/>
                <a:ea typeface="微软雅黑" pitchFamily="34" charset="-122"/>
              </a:rPr>
              <a:t>中的 </a:t>
            </a:r>
            <a:r>
              <a:rPr lang="arn-CL" altLang="zh-CN" sz="1000" b="1" dirty="0">
                <a:latin typeface="微软雅黑" pitchFamily="34" charset="-122"/>
                <a:ea typeface="微软雅黑" pitchFamily="34" charset="-122"/>
              </a:rPr>
              <a:t>Innovative Hardware</a:t>
            </a:r>
            <a:r>
              <a:rPr lang="zh-CN" altLang="en-US" sz="1000" b="1" dirty="0">
                <a:latin typeface="微软雅黑" pitchFamily="34" charset="-122"/>
                <a:ea typeface="微软雅黑" pitchFamily="34" charset="-122"/>
              </a:rPr>
              <a:t>奖项</a:t>
            </a:r>
          </a:p>
        </p:txBody>
      </p:sp>
    </p:spTree>
    <p:extLst>
      <p:ext uri="{BB962C8B-B14F-4D97-AF65-F5344CB8AC3E}">
        <p14:creationId xmlns:p14="http://schemas.microsoft.com/office/powerpoint/2010/main" val="2228677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375"/>
          <p:cNvSpPr/>
          <p:nvPr/>
        </p:nvSpPr>
        <p:spPr>
          <a:xfrm>
            <a:off x="582775" y="875850"/>
            <a:ext cx="22713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合作伙伴</a:t>
            </a:r>
            <a:endParaRPr sz="2000" b="1" dirty="0">
              <a:latin typeface="微软雅黑" panose="020B0503020204020204" pitchFamily="34" charset="-122"/>
              <a:ea typeface="微软雅黑" panose="020B0503020204020204" pitchFamily="34" charset="-122"/>
            </a:endParaRPr>
          </a:p>
        </p:txBody>
      </p:sp>
      <p:pic>
        <p:nvPicPr>
          <p:cNvPr id="5" name="Picture 4"/>
          <p:cNvPicPr>
            <a:picLocks noChangeAspect="1"/>
          </p:cNvPicPr>
          <p:nvPr/>
        </p:nvPicPr>
        <p:blipFill rotWithShape="1">
          <a:blip r:embed="rId3"/>
          <a:srcRect l="9801" t="47088" r="7199" b="9547"/>
          <a:stretch/>
        </p:blipFill>
        <p:spPr>
          <a:xfrm>
            <a:off x="905567" y="3394035"/>
            <a:ext cx="1924994" cy="621565"/>
          </a:xfrm>
          <a:prstGeom prst="rect">
            <a:avLst/>
          </a:prstGeom>
        </p:spPr>
      </p:pic>
      <p:pic>
        <p:nvPicPr>
          <p:cNvPr id="2052" name="Picture 4" descr="https://timgsa.baidu.com/timg?image&amp;quality=80&amp;size=b9999_10000&amp;sec=1558621355467&amp;di=20d4833cab90a10b3ca279e446865f76&amp;imgtype=0&amp;src=http%3A%2F%2Fcdn.applysquare.net%2Fa2%2Finstitute%2Fcmu%2F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6065" y="3245890"/>
            <a:ext cx="930724" cy="930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a:srcRect t="3208"/>
          <a:stretch/>
        </p:blipFill>
        <p:spPr>
          <a:xfrm>
            <a:off x="6640637" y="1985661"/>
            <a:ext cx="1140262" cy="603129"/>
          </a:xfrm>
          <a:prstGeom prst="rect">
            <a:avLst/>
          </a:prstGeom>
        </p:spPr>
      </p:pic>
      <p:pic>
        <p:nvPicPr>
          <p:cNvPr id="2056" name="Picture 8" descr="https://timgsa.baidu.com/timg?image&amp;quality=80&amp;size=b9999_10000&amp;sec=1558621925800&amp;di=6ec56d697d2641d607cef1dff8e23702&amp;imgtype=0&amp;src=http%3A%2F%2Fwww.xxxedu.net%2Fimages%2F201811%2Fgoods_img%2F22290_P_154119552603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3859" y="3245888"/>
            <a:ext cx="915353" cy="91535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gss2.bdstatic.com/9fo3dSag_xI4khGkpoWK1HF6hhy/baike/c0%3Dbaike92%2C5%2C5%2C92%2C30/sign=a436f164bb003af359b7d4325443ad39/3ac79f3df8dcd1002844e94c7f8b4710b8122f86.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1620" y="1906831"/>
            <a:ext cx="853500" cy="8549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a:stretch>
            <a:fillRect/>
          </a:stretch>
        </p:blipFill>
        <p:spPr>
          <a:xfrm>
            <a:off x="3162593" y="3195749"/>
            <a:ext cx="1094413" cy="1015629"/>
          </a:xfrm>
          <a:prstGeom prst="rect">
            <a:avLst/>
          </a:prstGeom>
        </p:spPr>
      </p:pic>
      <p:grpSp>
        <p:nvGrpSpPr>
          <p:cNvPr id="25" name="Group 24"/>
          <p:cNvGrpSpPr/>
          <p:nvPr/>
        </p:nvGrpSpPr>
        <p:grpSpPr>
          <a:xfrm>
            <a:off x="217725" y="241225"/>
            <a:ext cx="7296110" cy="325625"/>
            <a:chOff x="217725" y="241225"/>
            <a:chExt cx="7296110" cy="325625"/>
          </a:xfrm>
        </p:grpSpPr>
        <p:grpSp>
          <p:nvGrpSpPr>
            <p:cNvPr id="26" name="Group 25"/>
            <p:cNvGrpSpPr/>
            <p:nvPr/>
          </p:nvGrpSpPr>
          <p:grpSpPr>
            <a:xfrm>
              <a:off x="217725" y="241225"/>
              <a:ext cx="7296110" cy="325625"/>
              <a:chOff x="217725" y="241225"/>
              <a:chExt cx="7296110" cy="325625"/>
            </a:xfrm>
          </p:grpSpPr>
          <p:grpSp>
            <p:nvGrpSpPr>
              <p:cNvPr id="28" name="Group 27"/>
              <p:cNvGrpSpPr/>
              <p:nvPr/>
            </p:nvGrpSpPr>
            <p:grpSpPr>
              <a:xfrm>
                <a:off x="217725" y="241225"/>
                <a:ext cx="7296110" cy="325625"/>
                <a:chOff x="217725" y="241225"/>
                <a:chExt cx="7296110" cy="325625"/>
              </a:xfrm>
            </p:grpSpPr>
            <p:grpSp>
              <p:nvGrpSpPr>
                <p:cNvPr id="31" name="Group 30"/>
                <p:cNvGrpSpPr/>
                <p:nvPr/>
              </p:nvGrpSpPr>
              <p:grpSpPr>
                <a:xfrm>
                  <a:off x="217725" y="241225"/>
                  <a:ext cx="7296110" cy="325625"/>
                  <a:chOff x="217725" y="241225"/>
                  <a:chExt cx="7296110" cy="325625"/>
                </a:xfrm>
              </p:grpSpPr>
              <p:grpSp>
                <p:nvGrpSpPr>
                  <p:cNvPr id="33" name="Shape 554"/>
                  <p:cNvGrpSpPr/>
                  <p:nvPr/>
                </p:nvGrpSpPr>
                <p:grpSpPr>
                  <a:xfrm>
                    <a:off x="217725" y="241225"/>
                    <a:ext cx="7296110" cy="325625"/>
                    <a:chOff x="369925" y="6332875"/>
                    <a:chExt cx="7296110" cy="325625"/>
                  </a:xfrm>
                </p:grpSpPr>
                <p:sp>
                  <p:nvSpPr>
                    <p:cNvPr id="35"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 </a:t>
                      </a:r>
                      <a:r>
                        <a:rPr lang="en-US" alt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合作伙伴</a:t>
                      </a:r>
                      <a:endParaRPr sz="1300" b="1" i="0" u="none" strike="noStrike" cap="none" dirty="0">
                        <a:solidFill>
                          <a:srgbClr val="FFFFFF"/>
                        </a:solidFill>
                        <a:latin typeface="微软雅黑" pitchFamily="34" charset="-122"/>
                        <a:ea typeface="微软雅黑" pitchFamily="34" charset="-122"/>
                      </a:endParaRPr>
                    </a:p>
                  </p:txBody>
                </p:sp>
                <p:sp>
                  <p:nvSpPr>
                    <p:cNvPr id="36"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7"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9"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4"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2"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9"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0"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7"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pic>
        <p:nvPicPr>
          <p:cNvPr id="2" name="Picture 1"/>
          <p:cNvPicPr>
            <a:picLocks noChangeAspect="1"/>
          </p:cNvPicPr>
          <p:nvPr/>
        </p:nvPicPr>
        <p:blipFill>
          <a:blip r:embed="rId9"/>
          <a:stretch>
            <a:fillRect/>
          </a:stretch>
        </p:blipFill>
        <p:spPr>
          <a:xfrm>
            <a:off x="987276" y="1906831"/>
            <a:ext cx="838659" cy="838659"/>
          </a:xfrm>
          <a:prstGeom prst="rect">
            <a:avLst/>
          </a:prstGeom>
        </p:spPr>
      </p:pic>
      <p:pic>
        <p:nvPicPr>
          <p:cNvPr id="4" name="Picture 2" descr="https://timgsa.baidu.com/timg?image&amp;quality=80&amp;size=b9999_10000&amp;sec=1571653125651&amp;di=405ebef845c49277c5a77c8e94d07b64&amp;imgtype=0&amp;src=http%3A%2F%2Fy1.cnliveimg.com%3A8080%2F00%2F50%2F36%2F09%2Fimage%2F0o8du9087d9omq9x9sc8y4lv0z9t1o6rvz_cnlive.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48258" y="1543968"/>
            <a:ext cx="1931901" cy="158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781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pSp>
        <p:nvGrpSpPr>
          <p:cNvPr id="3" name="Group 2"/>
          <p:cNvGrpSpPr/>
          <p:nvPr/>
        </p:nvGrpSpPr>
        <p:grpSpPr>
          <a:xfrm>
            <a:off x="217725" y="241225"/>
            <a:ext cx="7296110" cy="325625"/>
            <a:chOff x="217725" y="241225"/>
            <a:chExt cx="7296110" cy="325625"/>
          </a:xfrm>
        </p:grpSpPr>
        <p:grpSp>
          <p:nvGrpSpPr>
            <p:cNvPr id="5" name="Group 4"/>
            <p:cNvGrpSpPr/>
            <p:nvPr/>
          </p:nvGrpSpPr>
          <p:grpSpPr>
            <a:xfrm>
              <a:off x="217725" y="241225"/>
              <a:ext cx="7296110" cy="325625"/>
              <a:chOff x="217725" y="241225"/>
              <a:chExt cx="7296110" cy="325625"/>
            </a:xfrm>
          </p:grpSpPr>
          <p:grpSp>
            <p:nvGrpSpPr>
              <p:cNvPr id="28" name="Group 27"/>
              <p:cNvGrpSpPr/>
              <p:nvPr/>
            </p:nvGrpSpPr>
            <p:grpSpPr>
              <a:xfrm>
                <a:off x="217725" y="241225"/>
                <a:ext cx="7296110" cy="325625"/>
                <a:chOff x="217725" y="241225"/>
                <a:chExt cx="7296110" cy="325625"/>
              </a:xfrm>
            </p:grpSpPr>
            <p:grpSp>
              <p:nvGrpSpPr>
                <p:cNvPr id="30" name="Group 29"/>
                <p:cNvGrpSpPr/>
                <p:nvPr/>
              </p:nvGrpSpPr>
              <p:grpSpPr>
                <a:xfrm>
                  <a:off x="217725" y="241225"/>
                  <a:ext cx="7296110" cy="325625"/>
                  <a:chOff x="217725" y="241225"/>
                  <a:chExt cx="7296110" cy="325625"/>
                </a:xfrm>
              </p:grpSpPr>
              <p:grpSp>
                <p:nvGrpSpPr>
                  <p:cNvPr id="32" name="Shape 554"/>
                  <p:cNvGrpSpPr/>
                  <p:nvPr/>
                </p:nvGrpSpPr>
                <p:grpSpPr>
                  <a:xfrm>
                    <a:off x="217725" y="241225"/>
                    <a:ext cx="7296110" cy="325625"/>
                    <a:chOff x="369925" y="6332875"/>
                    <a:chExt cx="7296110" cy="325625"/>
                  </a:xfrm>
                </p:grpSpPr>
                <p:sp>
                  <p:nvSpPr>
                    <p:cNvPr id="34" name="Shape 555"/>
                    <p:cNvSpPr/>
                    <p:nvPr/>
                  </p:nvSpPr>
                  <p:spPr>
                    <a:xfrm>
                      <a:off x="5052135" y="6332875"/>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400"/>
                        <a:buFont typeface="Corbel"/>
                        <a:buNone/>
                      </a:pPr>
                      <a:r>
                        <a:rPr lang="en-US" altLang="zh-CN" sz="1300" b="1" dirty="0">
                          <a:solidFill>
                            <a:srgbClr val="FFFFFF"/>
                          </a:solidFill>
                          <a:latin typeface="微软雅黑" pitchFamily="34" charset="-122"/>
                          <a:ea typeface="微软雅黑" pitchFamily="34" charset="-122"/>
                        </a:rPr>
                        <a:t>10</a:t>
                      </a:r>
                      <a:r>
                        <a:rPr lang="zh-CN" sz="1300" b="1" dirty="0">
                          <a:solidFill>
                            <a:srgbClr val="FFFFFF"/>
                          </a:solidFill>
                          <a:latin typeface="微软雅黑" pitchFamily="34" charset="-122"/>
                          <a:ea typeface="微软雅黑" pitchFamily="34" charset="-122"/>
                        </a:rPr>
                        <a:t>  </a:t>
                      </a:r>
                      <a:r>
                        <a:rPr lang="zh-CN" altLang="en-US" sz="1300" b="1" dirty="0">
                          <a:solidFill>
                            <a:srgbClr val="FFFFFF"/>
                          </a:solidFill>
                          <a:latin typeface="微软雅黑" pitchFamily="34" charset="-122"/>
                          <a:ea typeface="微软雅黑" pitchFamily="34" charset="-122"/>
                        </a:rPr>
                        <a:t>附录</a:t>
                      </a:r>
                      <a:endParaRPr sz="1300" b="1" i="0" u="none" strike="noStrike" cap="none" dirty="0">
                        <a:solidFill>
                          <a:srgbClr val="FFFFFF"/>
                        </a:solidFill>
                        <a:latin typeface="微软雅黑" pitchFamily="34" charset="-122"/>
                        <a:ea typeface="微软雅黑" pitchFamily="34" charset="-122"/>
                      </a:endParaRPr>
                    </a:p>
                  </p:txBody>
                </p:sp>
                <p:sp>
                  <p:nvSpPr>
                    <p:cNvPr id="35" name="Shape 556"/>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6" name="Shape 557"/>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7" name="Shape 558"/>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38" name="Shape 559"/>
                    <p:cNvSpPr/>
                    <p:nvPr/>
                  </p:nvSpPr>
                  <p:spPr>
                    <a:xfrm>
                      <a:off x="19395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3" name="Shape 559"/>
                  <p:cNvSpPr/>
                  <p:nvPr/>
                </p:nvSpPr>
                <p:spPr>
                  <a:xfrm>
                    <a:off x="23094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31" name="Shape 559"/>
                <p:cNvSpPr/>
                <p:nvPr/>
              </p:nvSpPr>
              <p:spPr>
                <a:xfrm>
                  <a:off x="28326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0" name="Shape 559"/>
              <p:cNvSpPr/>
              <p:nvPr/>
            </p:nvSpPr>
            <p:spPr>
              <a:xfrm>
                <a:off x="33537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sp>
            <p:nvSpPr>
              <p:cNvPr id="21" name="Shape 559"/>
              <p:cNvSpPr/>
              <p:nvPr/>
            </p:nvSpPr>
            <p:spPr>
              <a:xfrm>
                <a:off x="3874875" y="2447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25" name="Shape 559"/>
            <p:cNvSpPr/>
            <p:nvPr/>
          </p:nvSpPr>
          <p:spPr>
            <a:xfrm>
              <a:off x="4387405" y="241225"/>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
        <p:nvSpPr>
          <p:cNvPr id="42" name="Title 1"/>
          <p:cNvSpPr txBox="1">
            <a:spLocks/>
          </p:cNvSpPr>
          <p:nvPr/>
        </p:nvSpPr>
        <p:spPr>
          <a:xfrm>
            <a:off x="716818" y="2378717"/>
            <a:ext cx="6931061" cy="81005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50000"/>
              </a:lnSpc>
            </a:pPr>
            <a:r>
              <a:rPr lang="arn-CL" altLang="zh-CN" sz="1200" dirty="0">
                <a:latin typeface="微软雅黑" panose="020B0503020204020204" pitchFamily="34" charset="-122"/>
                <a:ea typeface="微软雅黑" panose="020B0503020204020204" pitchFamily="34" charset="-122"/>
                <a:hlinkClick r:id="rId3"/>
              </a:rPr>
              <a:t>https://www.bilibili.com/video/av56106616/</a:t>
            </a:r>
            <a:br>
              <a:rPr lang="arn-CL" altLang="zh-CN" sz="1200" dirty="0">
                <a:latin typeface="微软雅黑" panose="020B0503020204020204" pitchFamily="34" charset="-122"/>
                <a:ea typeface="微软雅黑" panose="020B0503020204020204" pitchFamily="34" charset="-122"/>
              </a:rPr>
            </a:br>
            <a:r>
              <a:rPr lang="en-US" altLang="zh-CN" sz="1200" dirty="0">
                <a:latin typeface="微软雅黑" panose="020B0503020204020204" pitchFamily="34" charset="-122"/>
                <a:ea typeface="微软雅黑" panose="020B0503020204020204" pitchFamily="34" charset="-122"/>
              </a:rPr>
              <a:t>2019</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月版</a:t>
            </a:r>
            <a:endParaRPr lang="en-US" altLang="zh-CN" sz="1200" dirty="0">
              <a:latin typeface="微软雅黑" panose="020B0503020204020204" pitchFamily="34" charset="-122"/>
              <a:ea typeface="微软雅黑" panose="020B0503020204020204" pitchFamily="34" charset="-122"/>
            </a:endParaRPr>
          </a:p>
          <a:p>
            <a:pPr algn="l"/>
            <a:endParaRPr lang="zh-CN" altLang="en-US" sz="900" dirty="0">
              <a:latin typeface="微软雅黑" panose="020B0503020204020204" pitchFamily="34" charset="-122"/>
              <a:ea typeface="微软雅黑" panose="020B0503020204020204" pitchFamily="34" charset="-122"/>
            </a:endParaRPr>
          </a:p>
        </p:txBody>
      </p:sp>
      <p:sp>
        <p:nvSpPr>
          <p:cNvPr id="45" name="Shape 375"/>
          <p:cNvSpPr/>
          <p:nvPr/>
        </p:nvSpPr>
        <p:spPr>
          <a:xfrm>
            <a:off x="582774" y="875850"/>
            <a:ext cx="2603111"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altLang="en-US" sz="2000" b="1" dirty="0">
                <a:solidFill>
                  <a:schemeClr val="dk1"/>
                </a:solidFill>
                <a:latin typeface="微软雅黑" panose="020B0503020204020204" pitchFamily="34" charset="-122"/>
                <a:ea typeface="微软雅黑" panose="020B0503020204020204" pitchFamily="34" charset="-122"/>
              </a:rPr>
              <a:t>现有</a:t>
            </a:r>
            <a:r>
              <a:rPr lang="en-US" altLang="zh-CN" sz="2000" b="1" dirty="0">
                <a:solidFill>
                  <a:schemeClr val="dk1"/>
                </a:solidFill>
                <a:latin typeface="微软雅黑" panose="020B0503020204020204" pitchFamily="34" charset="-122"/>
                <a:ea typeface="微软雅黑" panose="020B0503020204020204" pitchFamily="34" charset="-122"/>
              </a:rPr>
              <a:t>DEMO</a:t>
            </a:r>
            <a:r>
              <a:rPr lang="zh-CN" altLang="en-US" sz="2000" b="1" dirty="0">
                <a:solidFill>
                  <a:schemeClr val="dk1"/>
                </a:solidFill>
                <a:latin typeface="微软雅黑" panose="020B0503020204020204" pitchFamily="34" charset="-122"/>
                <a:ea typeface="微软雅黑" panose="020B0503020204020204" pitchFamily="34" charset="-122"/>
              </a:rPr>
              <a:t>视频链接</a:t>
            </a:r>
            <a:endParaRPr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0532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487CB"/>
        </a:solidFill>
        <a:effectLst/>
      </p:bgPr>
    </p:bg>
    <p:spTree>
      <p:nvGrpSpPr>
        <p:cNvPr id="1" name="Shape 53"/>
        <p:cNvGrpSpPr/>
        <p:nvPr/>
      </p:nvGrpSpPr>
      <p:grpSpPr>
        <a:xfrm>
          <a:off x="0" y="0"/>
          <a:ext cx="0" cy="0"/>
          <a:chOff x="0" y="0"/>
          <a:chExt cx="0" cy="0"/>
        </a:xfrm>
      </p:grpSpPr>
      <p:sp>
        <p:nvSpPr>
          <p:cNvPr id="5" name="Shape 687"/>
          <p:cNvSpPr txBox="1"/>
          <p:nvPr/>
        </p:nvSpPr>
        <p:spPr>
          <a:xfrm>
            <a:off x="3905399" y="3211737"/>
            <a:ext cx="1027200" cy="32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zh-CN" altLang="en-US" sz="1200" b="1" dirty="0">
                <a:solidFill>
                  <a:srgbClr val="FFFFFF"/>
                </a:solidFill>
              </a:rPr>
              <a:t>李子琪</a:t>
            </a:r>
            <a:endParaRPr sz="1200" b="1" dirty="0">
              <a:solidFill>
                <a:srgbClr val="FFFFFF"/>
              </a:solidFill>
              <a:latin typeface="Corbel"/>
              <a:ea typeface="Corbel"/>
              <a:cs typeface="Corbel"/>
              <a:sym typeface="Corbel"/>
            </a:endParaRPr>
          </a:p>
        </p:txBody>
      </p:sp>
      <p:pic>
        <p:nvPicPr>
          <p:cNvPr id="7" name="Shape 689"/>
          <p:cNvPicPr preferRelativeResize="0"/>
          <p:nvPr/>
        </p:nvPicPr>
        <p:blipFill>
          <a:blip r:embed="rId3">
            <a:alphaModFix/>
          </a:blip>
          <a:stretch>
            <a:fillRect/>
          </a:stretch>
        </p:blipFill>
        <p:spPr>
          <a:xfrm>
            <a:off x="4002112" y="3555375"/>
            <a:ext cx="833775" cy="833800"/>
          </a:xfrm>
          <a:prstGeom prst="rect">
            <a:avLst/>
          </a:prstGeom>
          <a:noFill/>
          <a:ln>
            <a:noFill/>
          </a:ln>
        </p:spPr>
      </p:pic>
      <p:sp>
        <p:nvSpPr>
          <p:cNvPr id="8" name="Shape 690"/>
          <p:cNvSpPr txBox="1"/>
          <p:nvPr/>
        </p:nvSpPr>
        <p:spPr>
          <a:xfrm>
            <a:off x="3208800" y="4325275"/>
            <a:ext cx="2420400" cy="4797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zh-CN" sz="1200" b="1" dirty="0">
                <a:solidFill>
                  <a:srgbClr val="FFFFFF"/>
                </a:solidFill>
                <a:latin typeface="Corbel"/>
                <a:ea typeface="Corbel"/>
                <a:cs typeface="Corbel"/>
                <a:sym typeface="Corbel"/>
              </a:rPr>
              <a:t>liziqi@</a:t>
            </a:r>
            <a:r>
              <a:rPr lang="en-US" altLang="zh-CN" sz="1200" b="1" dirty="0" err="1">
                <a:solidFill>
                  <a:srgbClr val="FFFFFF"/>
                </a:solidFill>
                <a:latin typeface="Corbel"/>
                <a:ea typeface="Corbel"/>
                <a:cs typeface="Corbel"/>
                <a:sym typeface="Corbel"/>
              </a:rPr>
              <a:t>MatrixRealm</a:t>
            </a:r>
            <a:r>
              <a:rPr lang="zh-CN" sz="1200" b="1" dirty="0">
                <a:solidFill>
                  <a:srgbClr val="FFFFFF"/>
                </a:solidFill>
                <a:latin typeface="Corbel"/>
                <a:ea typeface="Corbel"/>
                <a:cs typeface="Corbel"/>
                <a:sym typeface="Corbel"/>
              </a:rPr>
              <a:t>.com</a:t>
            </a:r>
            <a:endParaRPr sz="1200" b="1" dirty="0">
              <a:solidFill>
                <a:srgbClr val="FFFFFF"/>
              </a:solidFill>
              <a:latin typeface="Corbel"/>
              <a:ea typeface="Corbel"/>
              <a:cs typeface="Corbel"/>
              <a:sym typeface="Corbel"/>
            </a:endParaRPr>
          </a:p>
        </p:txBody>
      </p:sp>
      <p:sp>
        <p:nvSpPr>
          <p:cNvPr id="9" name="Shape 691"/>
          <p:cNvSpPr/>
          <p:nvPr/>
        </p:nvSpPr>
        <p:spPr>
          <a:xfrm>
            <a:off x="1814725" y="1679400"/>
            <a:ext cx="5446500" cy="1388100"/>
          </a:xfrm>
          <a:prstGeom prst="rect">
            <a:avLst/>
          </a:prstGeom>
          <a:noFill/>
          <a:ln>
            <a:noFill/>
          </a:ln>
        </p:spPr>
        <p:txBody>
          <a:bodyPr spcFirstLastPara="1" wrap="square" lIns="91425" tIns="45700" rIns="91425" bIns="45700" anchor="ctr" anchorCtr="0">
            <a:noAutofit/>
          </a:bodyPr>
          <a:lstStyle/>
          <a:p>
            <a:pPr marL="0" marR="0" lvl="0" indent="0" algn="ctr" rtl="0">
              <a:lnSpc>
                <a:spcPct val="150000"/>
              </a:lnSpc>
              <a:spcBef>
                <a:spcPts val="0"/>
              </a:spcBef>
              <a:spcAft>
                <a:spcPts val="0"/>
              </a:spcAft>
              <a:buNone/>
            </a:pPr>
            <a:r>
              <a:rPr lang="zh-CN" sz="7200" dirty="0">
                <a:solidFill>
                  <a:srgbClr val="FFFFFF"/>
                </a:solidFill>
              </a:rPr>
              <a:t>THANKS</a:t>
            </a:r>
            <a:endParaRPr sz="7200" dirty="0">
              <a:solidFill>
                <a:srgbClr val="FFFFFF"/>
              </a:solidFill>
            </a:endParaRPr>
          </a:p>
        </p:txBody>
      </p:sp>
    </p:spTree>
    <p:extLst>
      <p:ext uri="{BB962C8B-B14F-4D97-AF65-F5344CB8AC3E}">
        <p14:creationId xmlns:p14="http://schemas.microsoft.com/office/powerpoint/2010/main" val="1063316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Shape 249"/>
          <p:cNvPicPr preferRelativeResize="0"/>
          <p:nvPr/>
        </p:nvPicPr>
        <p:blipFill>
          <a:blip r:embed="rId3">
            <a:alphaModFix/>
          </a:blip>
          <a:stretch>
            <a:fillRect/>
          </a:stretch>
        </p:blipFill>
        <p:spPr>
          <a:xfrm>
            <a:off x="5107462" y="1616525"/>
            <a:ext cx="956112" cy="577450"/>
          </a:xfrm>
          <a:prstGeom prst="rect">
            <a:avLst/>
          </a:prstGeom>
          <a:noFill/>
          <a:ln>
            <a:noFill/>
          </a:ln>
        </p:spPr>
      </p:pic>
      <p:sp>
        <p:nvSpPr>
          <p:cNvPr id="259" name="Shape 259"/>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r>
              <a:rPr lang="zh-CN" altLang="en-US" sz="2000" b="1" dirty="0">
                <a:latin typeface="微软雅黑" pitchFamily="34" charset="-122"/>
                <a:ea typeface="微软雅黑" pitchFamily="34" charset="-122"/>
              </a:rPr>
              <a:t>竞品按类别分析</a:t>
            </a:r>
            <a:endParaRPr sz="2000" b="1" dirty="0">
              <a:latin typeface="微软雅黑" pitchFamily="34" charset="-122"/>
              <a:ea typeface="微软雅黑" pitchFamily="34" charset="-122"/>
            </a:endParaRPr>
          </a:p>
        </p:txBody>
      </p:sp>
      <p:pic>
        <p:nvPicPr>
          <p:cNvPr id="260" name="Shape 260"/>
          <p:cNvPicPr preferRelativeResize="0"/>
          <p:nvPr/>
        </p:nvPicPr>
        <p:blipFill>
          <a:blip r:embed="rId4">
            <a:alphaModFix/>
          </a:blip>
          <a:stretch>
            <a:fillRect/>
          </a:stretch>
        </p:blipFill>
        <p:spPr>
          <a:xfrm rot="-508644">
            <a:off x="880719" y="1626107"/>
            <a:ext cx="1053725" cy="610053"/>
          </a:xfrm>
          <a:prstGeom prst="rect">
            <a:avLst/>
          </a:prstGeom>
          <a:noFill/>
          <a:ln>
            <a:noFill/>
          </a:ln>
        </p:spPr>
      </p:pic>
      <p:sp>
        <p:nvSpPr>
          <p:cNvPr id="261" name="Shape 261"/>
          <p:cNvSpPr txBox="1"/>
          <p:nvPr/>
        </p:nvSpPr>
        <p:spPr>
          <a:xfrm>
            <a:off x="4563414" y="2287170"/>
            <a:ext cx="2053717" cy="749700"/>
          </a:xfrm>
          <a:prstGeom prst="rect">
            <a:avLst/>
          </a:prstGeom>
          <a:noFill/>
          <a:ln>
            <a:noFill/>
          </a:ln>
        </p:spPr>
        <p:txBody>
          <a:bodyPr spcFirstLastPara="1" wrap="square" lIns="91425" tIns="45700" rIns="91425" bIns="45700" anchor="t" anchorCtr="0">
            <a:noAutofit/>
          </a:bodyPr>
          <a:lstStyle/>
          <a:p>
            <a:pPr algn="ctr">
              <a:lnSpc>
                <a:spcPct val="150000"/>
              </a:lnSpc>
            </a:pPr>
            <a:r>
              <a:rPr lang="zh-CN" altLang="en-US" sz="1000" b="1" dirty="0">
                <a:solidFill>
                  <a:prstClr val="black"/>
                </a:solidFill>
                <a:latin typeface="微软雅黑" pitchFamily="34" charset="-122"/>
                <a:ea typeface="微软雅黑" pitchFamily="34" charset="-122"/>
              </a:rPr>
              <a:t>新型手柄</a:t>
            </a:r>
            <a:r>
              <a:rPr lang="en-US" altLang="zh-CN" sz="1000" b="1" dirty="0">
                <a:solidFill>
                  <a:prstClr val="black"/>
                </a:solidFill>
                <a:latin typeface="微软雅黑" pitchFamily="34" charset="-122"/>
                <a:ea typeface="微软雅黑" pitchFamily="34" charset="-122"/>
              </a:rPr>
              <a:t>(</a:t>
            </a:r>
            <a:r>
              <a:rPr lang="zh-CN" altLang="en-US" sz="1000" b="1" dirty="0">
                <a:solidFill>
                  <a:prstClr val="black"/>
                </a:solidFill>
                <a:latin typeface="微软雅黑" pitchFamily="34" charset="-122"/>
                <a:ea typeface="微软雅黑" pitchFamily="34" charset="-122"/>
              </a:rPr>
              <a:t>代表：</a:t>
            </a:r>
            <a:r>
              <a:rPr lang="en-US" altLang="zh-CN" sz="1000" b="1" dirty="0">
                <a:solidFill>
                  <a:prstClr val="black"/>
                </a:solidFill>
                <a:latin typeface="微软雅黑" pitchFamily="34" charset="-122"/>
                <a:ea typeface="微软雅黑" pitchFamily="34" charset="-122"/>
              </a:rPr>
              <a:t>Oculus Touch)</a:t>
            </a:r>
            <a:endParaRPr sz="1000" b="1" dirty="0">
              <a:solidFill>
                <a:prstClr val="black"/>
              </a:solidFill>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手指追踪精度低</a:t>
            </a:r>
            <a:endParaRPr sz="1000" dirty="0">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物理反馈有限</a:t>
            </a:r>
            <a:endParaRPr sz="1000" dirty="0">
              <a:latin typeface="微软雅黑" pitchFamily="34" charset="-122"/>
              <a:ea typeface="微软雅黑" pitchFamily="34" charset="-122"/>
            </a:endParaRPr>
          </a:p>
        </p:txBody>
      </p:sp>
      <p:sp>
        <p:nvSpPr>
          <p:cNvPr id="262" name="Shape 262"/>
          <p:cNvSpPr txBox="1"/>
          <p:nvPr/>
        </p:nvSpPr>
        <p:spPr>
          <a:xfrm>
            <a:off x="327945" y="2287170"/>
            <a:ext cx="2278905" cy="489900"/>
          </a:xfrm>
          <a:prstGeom prst="rect">
            <a:avLst/>
          </a:prstGeom>
          <a:noFill/>
          <a:ln>
            <a:noFill/>
          </a:ln>
        </p:spPr>
        <p:txBody>
          <a:bodyPr spcFirstLastPara="1" wrap="square" lIns="91425" tIns="45700" rIns="91425" bIns="45700" anchor="t" anchorCtr="0">
            <a:noAutofit/>
          </a:bodyPr>
          <a:lstStyle/>
          <a:p>
            <a:pPr algn="ctr">
              <a:lnSpc>
                <a:spcPct val="150000"/>
              </a:lnSpc>
            </a:pPr>
            <a:r>
              <a:rPr lang="zh-CN" altLang="en-US" sz="1000" b="1" dirty="0">
                <a:solidFill>
                  <a:prstClr val="black"/>
                </a:solidFill>
                <a:latin typeface="微软雅黑" pitchFamily="34" charset="-122"/>
                <a:ea typeface="微软雅黑" pitchFamily="34" charset="-122"/>
              </a:rPr>
              <a:t>计算机视觉</a:t>
            </a:r>
            <a:r>
              <a:rPr lang="en-US" altLang="zh-CN" sz="1000" b="1" dirty="0">
                <a:solidFill>
                  <a:prstClr val="black"/>
                </a:solidFill>
                <a:latin typeface="微软雅黑" pitchFamily="34" charset="-122"/>
                <a:ea typeface="微软雅黑" pitchFamily="34" charset="-122"/>
              </a:rPr>
              <a:t>(</a:t>
            </a:r>
            <a:r>
              <a:rPr lang="zh-CN" altLang="en-US" sz="1000" b="1" dirty="0">
                <a:solidFill>
                  <a:prstClr val="black"/>
                </a:solidFill>
                <a:latin typeface="微软雅黑" pitchFamily="34" charset="-122"/>
                <a:ea typeface="微软雅黑" pitchFamily="34" charset="-122"/>
              </a:rPr>
              <a:t>代表：</a:t>
            </a:r>
            <a:r>
              <a:rPr lang="en-US" altLang="zh-CN" sz="1000" b="1" dirty="0">
                <a:solidFill>
                  <a:prstClr val="black"/>
                </a:solidFill>
                <a:latin typeface="微软雅黑" pitchFamily="34" charset="-122"/>
                <a:ea typeface="微软雅黑" pitchFamily="34" charset="-122"/>
              </a:rPr>
              <a:t>Leap Motion)</a:t>
            </a:r>
            <a:endParaRPr sz="1000" b="1" dirty="0">
              <a:solidFill>
                <a:prstClr val="black"/>
              </a:solidFill>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无法解决视觉遮挡问题</a:t>
            </a:r>
            <a:endParaRPr sz="1000" dirty="0">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无法产生任何物理反馈</a:t>
            </a:r>
            <a:endParaRPr sz="1000" dirty="0">
              <a:latin typeface="微软雅黑" pitchFamily="34" charset="-122"/>
              <a:ea typeface="微软雅黑" pitchFamily="34" charset="-122"/>
            </a:endParaRPr>
          </a:p>
        </p:txBody>
      </p:sp>
      <p:grpSp>
        <p:nvGrpSpPr>
          <p:cNvPr id="265" name="Shape 265"/>
          <p:cNvGrpSpPr/>
          <p:nvPr/>
        </p:nvGrpSpPr>
        <p:grpSpPr>
          <a:xfrm>
            <a:off x="6638350" y="1733080"/>
            <a:ext cx="2098935" cy="1043990"/>
            <a:chOff x="6566140" y="1793982"/>
            <a:chExt cx="2098935" cy="1043990"/>
          </a:xfrm>
        </p:grpSpPr>
        <p:sp>
          <p:nvSpPr>
            <p:cNvPr id="266" name="Shape 266"/>
            <p:cNvSpPr txBox="1"/>
            <p:nvPr/>
          </p:nvSpPr>
          <p:spPr>
            <a:xfrm>
              <a:off x="6566140" y="2348072"/>
              <a:ext cx="2098935" cy="489900"/>
            </a:xfrm>
            <a:prstGeom prst="rect">
              <a:avLst/>
            </a:prstGeom>
            <a:noFill/>
            <a:ln>
              <a:noFill/>
            </a:ln>
          </p:spPr>
          <p:txBody>
            <a:bodyPr spcFirstLastPara="1" wrap="square" lIns="91425" tIns="45700" rIns="91425" bIns="45700" anchor="t" anchorCtr="0">
              <a:noAutofit/>
            </a:bodyPr>
            <a:lstStyle/>
            <a:p>
              <a:pPr algn="ctr">
                <a:lnSpc>
                  <a:spcPct val="150000"/>
                </a:lnSpc>
              </a:pPr>
              <a:r>
                <a:rPr lang="zh-CN" altLang="en-US" sz="1000" b="1" dirty="0">
                  <a:latin typeface="微软雅黑" pitchFamily="34" charset="-122"/>
                  <a:ea typeface="微软雅黑" pitchFamily="34" charset="-122"/>
                </a:rPr>
                <a:t>数据手套</a:t>
              </a:r>
              <a:r>
                <a:rPr lang="en-US" altLang="zh-CN" sz="1000" b="1" dirty="0">
                  <a:latin typeface="微软雅黑" pitchFamily="34" charset="-122"/>
                  <a:ea typeface="微软雅黑" pitchFamily="34" charset="-122"/>
                </a:rPr>
                <a:t>(</a:t>
              </a:r>
              <a:r>
                <a:rPr lang="zh-CN" altLang="en-US" sz="1000" b="1" dirty="0">
                  <a:latin typeface="微软雅黑" pitchFamily="34" charset="-122"/>
                  <a:ea typeface="微软雅黑" pitchFamily="34" charset="-122"/>
                </a:rPr>
                <a:t>代表：</a:t>
              </a:r>
              <a:r>
                <a:rPr lang="en-US" altLang="zh-CN" sz="1000" b="1" dirty="0">
                  <a:latin typeface="微软雅黑" pitchFamily="34" charset="-122"/>
                  <a:ea typeface="微软雅黑" pitchFamily="34" charset="-122"/>
                </a:rPr>
                <a:t>ManusVR)</a:t>
              </a:r>
              <a:endParaRPr sz="1000" b="1" dirty="0">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精细的手指追踪</a:t>
              </a:r>
              <a:endParaRPr sz="1000" dirty="0">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与物理反馈无法兼得</a:t>
              </a:r>
              <a:endParaRPr sz="1000" dirty="0">
                <a:latin typeface="微软雅黑" pitchFamily="34" charset="-122"/>
                <a:ea typeface="微软雅黑" pitchFamily="34" charset="-122"/>
              </a:endParaRPr>
            </a:p>
          </p:txBody>
        </p:sp>
        <p:pic>
          <p:nvPicPr>
            <p:cNvPr id="267" name="Shape 267"/>
            <p:cNvPicPr preferRelativeResize="0"/>
            <p:nvPr/>
          </p:nvPicPr>
          <p:blipFill>
            <a:blip r:embed="rId5">
              <a:alphaModFix/>
            </a:blip>
            <a:stretch>
              <a:fillRect/>
            </a:stretch>
          </p:blipFill>
          <p:spPr>
            <a:xfrm rot="1715075">
              <a:off x="7102085" y="1793982"/>
              <a:ext cx="922312" cy="470709"/>
            </a:xfrm>
            <a:prstGeom prst="rect">
              <a:avLst/>
            </a:prstGeom>
            <a:noFill/>
            <a:ln>
              <a:noFill/>
            </a:ln>
          </p:spPr>
        </p:pic>
      </p:grpSp>
      <p:sp>
        <p:nvSpPr>
          <p:cNvPr id="2" name="Rectangle 1"/>
          <p:cNvSpPr/>
          <p:nvPr/>
        </p:nvSpPr>
        <p:spPr>
          <a:xfrm>
            <a:off x="6720843" y="1466850"/>
            <a:ext cx="1933950" cy="34099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41" name="Shape 301"/>
          <p:cNvCxnSpPr/>
          <p:nvPr/>
        </p:nvCxnSpPr>
        <p:spPr>
          <a:xfrm>
            <a:off x="2600849" y="1616525"/>
            <a:ext cx="0" cy="3060000"/>
          </a:xfrm>
          <a:prstGeom prst="straightConnector1">
            <a:avLst/>
          </a:prstGeom>
          <a:noFill/>
          <a:ln w="12700" cap="flat" cmpd="sng">
            <a:solidFill>
              <a:srgbClr val="D9D9D9"/>
            </a:solidFill>
            <a:prstDash val="solid"/>
            <a:round/>
            <a:headEnd type="none" w="med" len="med"/>
            <a:tailEnd type="none" w="med" len="med"/>
          </a:ln>
        </p:spPr>
      </p:cxnSp>
      <p:cxnSp>
        <p:nvCxnSpPr>
          <p:cNvPr id="42" name="Shape 302"/>
          <p:cNvCxnSpPr/>
          <p:nvPr/>
        </p:nvCxnSpPr>
        <p:spPr>
          <a:xfrm>
            <a:off x="4584943" y="1551769"/>
            <a:ext cx="0" cy="3060000"/>
          </a:xfrm>
          <a:prstGeom prst="straightConnector1">
            <a:avLst/>
          </a:prstGeom>
          <a:noFill/>
          <a:ln w="12700" cap="flat" cmpd="sng">
            <a:solidFill>
              <a:srgbClr val="D9D9D9"/>
            </a:solidFill>
            <a:prstDash val="solid"/>
            <a:round/>
            <a:headEnd type="none" w="med" len="med"/>
            <a:tailEnd type="none" w="med" len="med"/>
          </a:ln>
        </p:spPr>
      </p:cxnSp>
      <p:cxnSp>
        <p:nvCxnSpPr>
          <p:cNvPr id="43" name="Shape 302"/>
          <p:cNvCxnSpPr/>
          <p:nvPr/>
        </p:nvCxnSpPr>
        <p:spPr>
          <a:xfrm>
            <a:off x="6605286" y="1616525"/>
            <a:ext cx="0" cy="3060000"/>
          </a:xfrm>
          <a:prstGeom prst="straightConnector1">
            <a:avLst/>
          </a:prstGeom>
          <a:noFill/>
          <a:ln w="12700" cap="flat" cmpd="sng">
            <a:solidFill>
              <a:srgbClr val="D9D9D9"/>
            </a:solidFill>
            <a:prstDash val="solid"/>
            <a:round/>
            <a:headEnd type="none" w="med" len="med"/>
            <a:tailEnd type="none" w="med" len="med"/>
          </a:ln>
        </p:spPr>
      </p:cxnSp>
      <p:sp>
        <p:nvSpPr>
          <p:cNvPr id="45" name="Shape 261"/>
          <p:cNvSpPr txBox="1"/>
          <p:nvPr/>
        </p:nvSpPr>
        <p:spPr>
          <a:xfrm>
            <a:off x="2584135" y="2278263"/>
            <a:ext cx="1958513" cy="749700"/>
          </a:xfrm>
          <a:prstGeom prst="rect">
            <a:avLst/>
          </a:prstGeom>
          <a:noFill/>
          <a:ln>
            <a:noFill/>
          </a:ln>
        </p:spPr>
        <p:txBody>
          <a:bodyPr spcFirstLastPara="1" wrap="square" lIns="91425" tIns="45700" rIns="91425" bIns="45700" anchor="t" anchorCtr="0">
            <a:noAutofit/>
          </a:bodyPr>
          <a:lstStyle/>
          <a:p>
            <a:pPr algn="ctr">
              <a:lnSpc>
                <a:spcPct val="150000"/>
              </a:lnSpc>
            </a:pPr>
            <a:r>
              <a:rPr lang="zh-CN" altLang="en-US" sz="1000" b="1" dirty="0">
                <a:solidFill>
                  <a:prstClr val="black"/>
                </a:solidFill>
                <a:latin typeface="微软雅黑" pitchFamily="34" charset="-122"/>
                <a:ea typeface="微软雅黑" pitchFamily="34" charset="-122"/>
              </a:rPr>
              <a:t>普通手柄</a:t>
            </a:r>
            <a:r>
              <a:rPr lang="en-US" altLang="zh-CN" sz="1000" b="1" dirty="0">
                <a:solidFill>
                  <a:prstClr val="black"/>
                </a:solidFill>
                <a:latin typeface="微软雅黑" pitchFamily="34" charset="-122"/>
                <a:ea typeface="微软雅黑" pitchFamily="34" charset="-122"/>
              </a:rPr>
              <a:t>(</a:t>
            </a:r>
            <a:r>
              <a:rPr lang="zh-CN" altLang="en-US" sz="1000" b="1" dirty="0">
                <a:solidFill>
                  <a:prstClr val="black"/>
                </a:solidFill>
                <a:latin typeface="微软雅黑" pitchFamily="34" charset="-122"/>
                <a:ea typeface="微软雅黑" pitchFamily="34" charset="-122"/>
              </a:rPr>
              <a:t>代表：</a:t>
            </a:r>
            <a:r>
              <a:rPr lang="en-US" altLang="zh-CN" sz="1000" b="1" dirty="0">
                <a:solidFill>
                  <a:prstClr val="black"/>
                </a:solidFill>
                <a:latin typeface="微软雅黑" pitchFamily="34" charset="-122"/>
                <a:ea typeface="微软雅黑" pitchFamily="34" charset="-122"/>
              </a:rPr>
              <a:t>vive</a:t>
            </a:r>
            <a:r>
              <a:rPr lang="zh-CN" altLang="en-US" sz="1000" b="1" dirty="0">
                <a:solidFill>
                  <a:prstClr val="black"/>
                </a:solidFill>
                <a:latin typeface="微软雅黑" pitchFamily="34" charset="-122"/>
                <a:ea typeface="微软雅黑" pitchFamily="34" charset="-122"/>
              </a:rPr>
              <a:t>手柄</a:t>
            </a:r>
            <a:r>
              <a:rPr lang="en-US" altLang="zh-CN" sz="1000" b="1" dirty="0">
                <a:solidFill>
                  <a:prstClr val="black"/>
                </a:solidFill>
                <a:latin typeface="微软雅黑" pitchFamily="34" charset="-122"/>
                <a:ea typeface="微软雅黑" pitchFamily="34" charset="-122"/>
              </a:rPr>
              <a:t>)</a:t>
            </a:r>
            <a:endParaRPr sz="1000" b="1" dirty="0">
              <a:solidFill>
                <a:prstClr val="black"/>
              </a:solidFill>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手指追踪精度过低</a:t>
            </a:r>
            <a:endParaRPr sz="1000" dirty="0">
              <a:latin typeface="微软雅黑" pitchFamily="34" charset="-122"/>
              <a:ea typeface="微软雅黑" pitchFamily="34" charset="-122"/>
            </a:endParaRPr>
          </a:p>
          <a:p>
            <a:pPr algn="ctr">
              <a:lnSpc>
                <a:spcPct val="150000"/>
              </a:lnSpc>
            </a:pPr>
            <a:r>
              <a:rPr lang="zh-CN" altLang="en-US" sz="1000" dirty="0">
                <a:latin typeface="微软雅黑" pitchFamily="34" charset="-122"/>
                <a:ea typeface="微软雅黑" pitchFamily="34" charset="-122"/>
              </a:rPr>
              <a:t>物理反馈有限</a:t>
            </a:r>
            <a:endParaRPr sz="1000" dirty="0">
              <a:latin typeface="微软雅黑" pitchFamily="34" charset="-122"/>
              <a:ea typeface="微软雅黑" pitchFamily="34" charset="-122"/>
            </a:endParaRPr>
          </a:p>
        </p:txBody>
      </p:sp>
      <p:pic>
        <p:nvPicPr>
          <p:cNvPr id="1026" name="Picture 2" descr="https://timgsa.baidu.com/timg?image&amp;quality=80&amp;size=b9999_10000&amp;sec=1558615958363&amp;di=24289d79958a58c14d9fdfcc3f1d9925&amp;imgtype=0&amp;src=http%3A%2F%2Fimage4.suning.cn%2Fuimg%2Fb2c%2Fnewcatentries%2F0070135520-000000000173479461_4_800x800.jpg"/>
          <p:cNvPicPr>
            <a:picLocks noChangeAspect="1" noChangeArrowheads="1"/>
          </p:cNvPicPr>
          <p:nvPr/>
        </p:nvPicPr>
        <p:blipFill rotWithShape="1">
          <a:blip r:embed="rId6">
            <a:extLst>
              <a:ext uri="{28A0092B-C50C-407E-A947-70E740481C1C}">
                <a14:useLocalDpi xmlns:a14="http://schemas.microsoft.com/office/drawing/2010/main" val="0"/>
              </a:ext>
            </a:extLst>
          </a:blip>
          <a:srcRect t="20903" b="28000"/>
          <a:stretch/>
        </p:blipFill>
        <p:spPr bwMode="auto">
          <a:xfrm>
            <a:off x="3007485" y="1630356"/>
            <a:ext cx="1103041" cy="56361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Chart 45"/>
          <p:cNvGraphicFramePr/>
          <p:nvPr/>
        </p:nvGraphicFramePr>
        <p:xfrm>
          <a:off x="359805" y="2865450"/>
          <a:ext cx="2160000" cy="2160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7" name="Chart 46"/>
          <p:cNvGraphicFramePr/>
          <p:nvPr/>
        </p:nvGraphicFramePr>
        <p:xfrm>
          <a:off x="2554149" y="2865450"/>
          <a:ext cx="2160000" cy="216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 name="Chart 47"/>
          <p:cNvGraphicFramePr/>
          <p:nvPr/>
        </p:nvGraphicFramePr>
        <p:xfrm>
          <a:off x="4516559" y="2865450"/>
          <a:ext cx="2160000" cy="21600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49" name="Chart 48"/>
          <p:cNvGraphicFramePr/>
          <p:nvPr/>
        </p:nvGraphicFramePr>
        <p:xfrm>
          <a:off x="6607818" y="2865450"/>
          <a:ext cx="2160000" cy="2160000"/>
        </p:xfrm>
        <a:graphic>
          <a:graphicData uri="http://schemas.openxmlformats.org/drawingml/2006/chart">
            <c:chart xmlns:c="http://schemas.openxmlformats.org/drawingml/2006/chart" xmlns:r="http://schemas.openxmlformats.org/officeDocument/2006/relationships" r:id="rId10"/>
          </a:graphicData>
        </a:graphic>
      </p:graphicFrame>
      <p:grpSp>
        <p:nvGrpSpPr>
          <p:cNvPr id="70" name="Group 69"/>
          <p:cNvGrpSpPr/>
          <p:nvPr/>
        </p:nvGrpSpPr>
        <p:grpSpPr>
          <a:xfrm>
            <a:off x="217725" y="241225"/>
            <a:ext cx="7321650" cy="326175"/>
            <a:chOff x="217725" y="241225"/>
            <a:chExt cx="7321650" cy="326175"/>
          </a:xfrm>
        </p:grpSpPr>
        <p:grpSp>
          <p:nvGrpSpPr>
            <p:cNvPr id="71" name="Group 22"/>
            <p:cNvGrpSpPr/>
            <p:nvPr/>
          </p:nvGrpSpPr>
          <p:grpSpPr>
            <a:xfrm>
              <a:off x="217725" y="245250"/>
              <a:ext cx="5753100" cy="322150"/>
              <a:chOff x="217725" y="245250"/>
              <a:chExt cx="5753100" cy="322150"/>
            </a:xfrm>
          </p:grpSpPr>
          <p:grpSp>
            <p:nvGrpSpPr>
              <p:cNvPr id="75" name="Shape 229"/>
              <p:cNvGrpSpPr/>
              <p:nvPr/>
            </p:nvGrpSpPr>
            <p:grpSpPr>
              <a:xfrm>
                <a:off x="217725" y="245250"/>
                <a:ext cx="5229900" cy="321600"/>
                <a:chOff x="369925" y="6336900"/>
                <a:chExt cx="5229900" cy="321600"/>
              </a:xfrm>
            </p:grpSpPr>
            <p:sp>
              <p:nvSpPr>
                <p:cNvPr id="78" name="Shape 230"/>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微软雅黑" pitchFamily="34" charset="-122"/>
                    <a:ea typeface="微软雅黑" pitchFamily="34" charset="-122"/>
                    <a:sym typeface="Arial"/>
                  </a:endParaRPr>
                </a:p>
              </p:txBody>
            </p:sp>
            <p:sp>
              <p:nvSpPr>
                <p:cNvPr id="79" name="Shape 231"/>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微软雅黑" pitchFamily="34" charset="-122"/>
                    <a:ea typeface="微软雅黑" pitchFamily="34" charset="-122"/>
                    <a:sym typeface="Arial"/>
                  </a:endParaRPr>
                </a:p>
              </p:txBody>
            </p:sp>
            <p:sp>
              <p:nvSpPr>
                <p:cNvPr id="80" name="Shape 233"/>
                <p:cNvSpPr/>
                <p:nvPr/>
              </p:nvSpPr>
              <p:spPr>
                <a:xfrm>
                  <a:off x="40302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微软雅黑" pitchFamily="34" charset="-122"/>
                    <a:ea typeface="微软雅黑" pitchFamily="34" charset="-122"/>
                    <a:sym typeface="Arial"/>
                  </a:endParaRPr>
                </a:p>
              </p:txBody>
            </p:sp>
            <p:sp>
              <p:nvSpPr>
                <p:cNvPr id="81" name="Shape 234"/>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微软雅黑" pitchFamily="34" charset="-122"/>
                    <a:ea typeface="微软雅黑" pitchFamily="34" charset="-122"/>
                    <a:sym typeface="Arial"/>
                  </a:endParaRPr>
                </a:p>
              </p:txBody>
            </p:sp>
            <p:sp>
              <p:nvSpPr>
                <p:cNvPr id="82" name="Shape 235"/>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微软雅黑" pitchFamily="34" charset="-122"/>
                    <a:ea typeface="微软雅黑" pitchFamily="34" charset="-122"/>
                    <a:sym typeface="Arial"/>
                  </a:endParaRPr>
                </a:p>
              </p:txBody>
            </p:sp>
          </p:grpSp>
          <p:sp>
            <p:nvSpPr>
              <p:cNvPr id="76" name="Shape 245"/>
              <p:cNvSpPr/>
              <p:nvPr/>
            </p:nvSpPr>
            <p:spPr>
              <a:xfrm>
                <a:off x="1270525" y="24525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chemeClr val="lt1"/>
                  </a:buClr>
                  <a:buSzPts val="1400"/>
                </a:pPr>
                <a:r>
                  <a:rPr lang="arn-CL" altLang="zh-CN" sz="1300" b="1" dirty="0">
                    <a:solidFill>
                      <a:schemeClr val="lt1"/>
                    </a:solidFill>
                    <a:latin typeface="微软雅黑" pitchFamily="34" charset="-122"/>
                    <a:ea typeface="微软雅黑" pitchFamily="34" charset="-122"/>
                  </a:rPr>
                  <a:t>03  </a:t>
                </a:r>
                <a:r>
                  <a:rPr lang="zh-CN" altLang="en-US" sz="1300" b="1" dirty="0">
                    <a:solidFill>
                      <a:schemeClr val="lt1"/>
                    </a:solidFill>
                    <a:latin typeface="微软雅黑" pitchFamily="34" charset="-122"/>
                    <a:ea typeface="微软雅黑" pitchFamily="34" charset="-122"/>
                  </a:rPr>
                  <a:t>竞品分析</a:t>
                </a:r>
                <a:endParaRPr lang="arn-CL" altLang="zh-CN" sz="1300" b="1" dirty="0">
                  <a:solidFill>
                    <a:srgbClr val="FFFFFF"/>
                  </a:solidFill>
                  <a:latin typeface="微软雅黑" pitchFamily="34" charset="-122"/>
                  <a:ea typeface="微软雅黑" pitchFamily="34" charset="-122"/>
                </a:endParaRPr>
              </a:p>
            </p:txBody>
          </p:sp>
          <p:sp>
            <p:nvSpPr>
              <p:cNvPr id="77"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72"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73"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74"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429437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pSp>
        <p:nvGrpSpPr>
          <p:cNvPr id="237" name="Shape 237"/>
          <p:cNvGrpSpPr/>
          <p:nvPr/>
        </p:nvGrpSpPr>
        <p:grpSpPr>
          <a:xfrm>
            <a:off x="836285" y="2049062"/>
            <a:ext cx="4471884" cy="493695"/>
            <a:chOff x="585993" y="1909950"/>
            <a:chExt cx="4471884" cy="227856"/>
          </a:xfrm>
        </p:grpSpPr>
        <p:sp>
          <p:nvSpPr>
            <p:cNvPr id="238" name="Shape 238"/>
            <p:cNvSpPr txBox="1"/>
            <p:nvPr/>
          </p:nvSpPr>
          <p:spPr>
            <a:xfrm>
              <a:off x="585993" y="1909950"/>
              <a:ext cx="4088140" cy="227856"/>
            </a:xfrm>
            <a:prstGeom prst="rect">
              <a:avLst/>
            </a:prstGeom>
            <a:noFill/>
            <a:ln>
              <a:noFill/>
            </a:ln>
          </p:spPr>
          <p:txBody>
            <a:bodyPr spcFirstLastPara="1" wrap="square" lIns="91425" tIns="45700" rIns="91425" bIns="45700" anchor="t" anchorCtr="0">
              <a:noAutofit/>
            </a:bodyPr>
            <a:lstStyle/>
            <a:p>
              <a:pPr marL="0" lvl="0" indent="0" rtl="0">
                <a:lnSpc>
                  <a:spcPct val="150000"/>
                </a:lnSpc>
                <a:spcBef>
                  <a:spcPts val="0"/>
                </a:spcBef>
                <a:spcAft>
                  <a:spcPts val="0"/>
                </a:spcAft>
                <a:buNone/>
              </a:pPr>
              <a:r>
                <a:rPr lang="zh-CN" altLang="en-US" b="1" dirty="0">
                  <a:latin typeface="微软雅黑" pitchFamily="34" charset="-122"/>
                  <a:ea typeface="微软雅黑" pitchFamily="34" charset="-122"/>
                </a:rPr>
                <a:t>新型穿戴式人机交互手套</a:t>
              </a:r>
              <a:endParaRPr dirty="0">
                <a:latin typeface="微软雅黑" pitchFamily="34" charset="-122"/>
                <a:ea typeface="微软雅黑" pitchFamily="34" charset="-122"/>
              </a:endParaRPr>
            </a:p>
            <a:p>
              <a:pPr marL="171450" lvl="0" indent="-171450">
                <a:lnSpc>
                  <a:spcPct val="200000"/>
                </a:lnSpc>
                <a:buFont typeface="Wingdings" panose="05000000000000000000" pitchFamily="2" charset="2"/>
                <a:buChar char="n"/>
              </a:pPr>
              <a:endParaRPr lang="en-US" altLang="zh-CN" dirty="0">
                <a:latin typeface="微软雅黑" pitchFamily="34" charset="-122"/>
                <a:ea typeface="微软雅黑" pitchFamily="34" charset="-122"/>
              </a:endParaRPr>
            </a:p>
            <a:p>
              <a:pPr marL="171450" indent="-171450">
                <a:lnSpc>
                  <a:spcPct val="200000"/>
                </a:lnSpc>
                <a:buFont typeface="Wingdings" panose="05000000000000000000" pitchFamily="2" charset="2"/>
                <a:buChar char="n"/>
              </a:pPr>
              <a:endParaRPr lang="en-US" altLang="zh-CN" dirty="0">
                <a:latin typeface="微软雅黑" pitchFamily="34" charset="-122"/>
                <a:ea typeface="微软雅黑" pitchFamily="34" charset="-122"/>
              </a:endParaRPr>
            </a:p>
            <a:p>
              <a:pPr marL="171450" lvl="0" indent="-171450" rtl="0">
                <a:lnSpc>
                  <a:spcPct val="200000"/>
                </a:lnSpc>
                <a:spcBef>
                  <a:spcPts val="0"/>
                </a:spcBef>
                <a:spcAft>
                  <a:spcPts val="0"/>
                </a:spcAft>
                <a:buFont typeface="Wingdings" panose="05000000000000000000" pitchFamily="2" charset="2"/>
                <a:buChar char="n"/>
              </a:pPr>
              <a:endParaRPr dirty="0">
                <a:latin typeface="微软雅黑" pitchFamily="34" charset="-122"/>
                <a:ea typeface="微软雅黑" pitchFamily="34" charset="-122"/>
              </a:endParaRPr>
            </a:p>
          </p:txBody>
        </p:sp>
        <p:cxnSp>
          <p:nvCxnSpPr>
            <p:cNvPr id="239" name="Shape 239"/>
            <p:cNvCxnSpPr/>
            <p:nvPr/>
          </p:nvCxnSpPr>
          <p:spPr>
            <a:xfrm flipV="1">
              <a:off x="657983" y="2073427"/>
              <a:ext cx="4399894" cy="0"/>
            </a:xfrm>
            <a:prstGeom prst="straightConnector1">
              <a:avLst/>
            </a:prstGeom>
            <a:noFill/>
            <a:ln w="12700" cap="flat" cmpd="sng">
              <a:solidFill>
                <a:srgbClr val="B7B7B7"/>
              </a:solidFill>
              <a:prstDash val="solid"/>
              <a:round/>
              <a:headEnd type="none" w="med" len="med"/>
              <a:tailEnd type="none" w="med" len="med"/>
            </a:ln>
          </p:spPr>
        </p:cxnSp>
      </p:grpSp>
      <p:sp>
        <p:nvSpPr>
          <p:cNvPr id="244" name="Shape 244"/>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r>
              <a:rPr lang="zh-CN" altLang="en-US" sz="2000" b="1" dirty="0">
                <a:solidFill>
                  <a:schemeClr val="dk1"/>
                </a:solidFill>
                <a:latin typeface="微软雅黑" pitchFamily="34" charset="-122"/>
                <a:ea typeface="微软雅黑" pitchFamily="34" charset="-122"/>
              </a:rPr>
              <a:t>源域科技</a:t>
            </a:r>
            <a:r>
              <a:rPr lang="en-US" altLang="zh-CN" sz="2000" b="1" dirty="0">
                <a:solidFill>
                  <a:schemeClr val="dk1"/>
                </a:solidFill>
                <a:latin typeface="微软雅黑" pitchFamily="34" charset="-122"/>
                <a:ea typeface="微软雅黑" pitchFamily="34" charset="-122"/>
              </a:rPr>
              <a:t>——</a:t>
            </a:r>
            <a:r>
              <a:rPr lang="zh-CN" sz="2000" b="1" dirty="0">
                <a:solidFill>
                  <a:schemeClr val="dk1"/>
                </a:solidFill>
                <a:latin typeface="微软雅黑" pitchFamily="34" charset="-122"/>
                <a:ea typeface="微软雅黑" pitchFamily="34" charset="-122"/>
              </a:rPr>
              <a:t>MASTERY</a:t>
            </a:r>
            <a:endParaRPr sz="2000" b="1" dirty="0">
              <a:solidFill>
                <a:schemeClr val="dk1"/>
              </a:solidFill>
              <a:latin typeface="微软雅黑" pitchFamily="34" charset="-122"/>
              <a:ea typeface="微软雅黑" pitchFamily="34" charset="-122"/>
            </a:endParaRPr>
          </a:p>
        </p:txBody>
      </p:sp>
      <p:sp>
        <p:nvSpPr>
          <p:cNvPr id="2" name="Rectangle 1"/>
          <p:cNvSpPr/>
          <p:nvPr/>
        </p:nvSpPr>
        <p:spPr>
          <a:xfrm>
            <a:off x="836285" y="2463711"/>
            <a:ext cx="4572000" cy="1323439"/>
          </a:xfrm>
          <a:prstGeom prst="rect">
            <a:avLst/>
          </a:prstGeom>
        </p:spPr>
        <p:txBody>
          <a:bodyPr>
            <a:spAutoFit/>
          </a:bodyPr>
          <a:lstStyle/>
          <a:p>
            <a:pPr marL="171450" lvl="0" indent="-171450">
              <a:lnSpc>
                <a:spcPct val="200000"/>
              </a:lnSpc>
              <a:buFont typeface="Wingdings" panose="05000000000000000000" pitchFamily="2" charset="2"/>
              <a:buChar char="n"/>
            </a:pPr>
            <a:r>
              <a:rPr lang="zh-CN" altLang="zh-CN" sz="1000" dirty="0">
                <a:latin typeface="微软雅黑" pitchFamily="34" charset="-122"/>
                <a:ea typeface="微软雅黑" pitchFamily="34" charset="-122"/>
              </a:rPr>
              <a:t>MASTERY</a:t>
            </a:r>
            <a:r>
              <a:rPr lang="zh-CN" altLang="en-US" sz="1000" dirty="0">
                <a:latin typeface="微软雅黑" pitchFamily="34" charset="-122"/>
                <a:ea typeface="微软雅黑" pitchFamily="34" charset="-122"/>
              </a:rPr>
              <a:t>是同时有着精准动作捕捉及良好物理反馈的手套形态设备</a:t>
            </a:r>
          </a:p>
          <a:p>
            <a:pPr marL="171450" lvl="0" indent="-171450">
              <a:lnSpc>
                <a:spcPct val="200000"/>
              </a:lnSpc>
              <a:buFont typeface="Wingdings" panose="05000000000000000000" pitchFamily="2" charset="2"/>
              <a:buChar char="n"/>
            </a:pPr>
            <a:r>
              <a:rPr lang="zh-CN" altLang="zh-CN" sz="1000" dirty="0">
                <a:latin typeface="微软雅黑" pitchFamily="34" charset="-122"/>
                <a:ea typeface="微软雅黑" pitchFamily="34" charset="-122"/>
              </a:rPr>
              <a:t>MASTERY为每只手提供</a:t>
            </a:r>
            <a:r>
              <a:rPr lang="zh-CN" altLang="en-US" sz="1000" b="1" dirty="0">
                <a:solidFill>
                  <a:srgbClr val="0070C0"/>
                </a:solidFill>
                <a:latin typeface="微软雅黑" panose="020B0503020204020204" pitchFamily="34" charset="-122"/>
                <a:ea typeface="微软雅黑" panose="020B0503020204020204" pitchFamily="34" charset="-122"/>
              </a:rPr>
              <a:t>超过</a:t>
            </a:r>
            <a:r>
              <a:rPr lang="en-US" altLang="zh-CN" sz="1000" b="1" dirty="0">
                <a:solidFill>
                  <a:srgbClr val="0070C0"/>
                </a:solidFill>
                <a:latin typeface="微软雅黑" panose="020B0503020204020204" pitchFamily="34" charset="-122"/>
                <a:ea typeface="微软雅黑" panose="020B0503020204020204" pitchFamily="34" charset="-122"/>
              </a:rPr>
              <a:t>28</a:t>
            </a:r>
            <a:r>
              <a:rPr lang="zh-CN" altLang="zh-CN" sz="1000" b="1" dirty="0">
                <a:solidFill>
                  <a:srgbClr val="0070C0"/>
                </a:solidFill>
                <a:latin typeface="微软雅黑" panose="020B0503020204020204" pitchFamily="34" charset="-122"/>
                <a:ea typeface="微软雅黑" panose="020B0503020204020204" pitchFamily="34" charset="-122"/>
              </a:rPr>
              <a:t>个空间自由度</a:t>
            </a:r>
            <a:r>
              <a:rPr lang="zh-CN" altLang="zh-CN" sz="1000" dirty="0">
                <a:latin typeface="微软雅黑" panose="020B0503020204020204" pitchFamily="34" charset="-122"/>
                <a:ea typeface="微软雅黑" panose="020B0503020204020204" pitchFamily="34" charset="-122"/>
              </a:rPr>
              <a:t>的动作捕捉能力</a:t>
            </a:r>
            <a:endParaRPr lang="en-US" altLang="zh-CN" sz="1000" dirty="0">
              <a:latin typeface="微软雅黑" pitchFamily="34" charset="-122"/>
              <a:ea typeface="微软雅黑" pitchFamily="34" charset="-122"/>
            </a:endParaRPr>
          </a:p>
          <a:p>
            <a:pPr marL="171450" indent="-171450">
              <a:lnSpc>
                <a:spcPct val="200000"/>
              </a:lnSpc>
              <a:buFont typeface="Wingdings" panose="05000000000000000000" pitchFamily="2" charset="2"/>
              <a:buChar char="n"/>
            </a:pPr>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Lighthouse</a:t>
            </a:r>
            <a:r>
              <a:rPr lang="zh-CN" altLang="en-US" sz="1000" dirty="0">
                <a:latin typeface="微软雅黑" pitchFamily="34" charset="-122"/>
                <a:ea typeface="微软雅黑" pitchFamily="34" charset="-122"/>
              </a:rPr>
              <a:t>技术，拥有</a:t>
            </a:r>
            <a:r>
              <a:rPr lang="zh-CN" altLang="en-US" sz="1000" b="1" dirty="0">
                <a:solidFill>
                  <a:srgbClr val="0070C0"/>
                </a:solidFill>
                <a:latin typeface="微软雅黑" pitchFamily="34" charset="-122"/>
                <a:ea typeface="微软雅黑" pitchFamily="34" charset="-122"/>
              </a:rPr>
              <a:t>亚毫米级别空间定位</a:t>
            </a:r>
            <a:r>
              <a:rPr lang="zh-CN" altLang="en-US" sz="1000" dirty="0">
                <a:latin typeface="微软雅黑" pitchFamily="34" charset="-122"/>
                <a:ea typeface="微软雅黑" pitchFamily="34" charset="-122"/>
              </a:rPr>
              <a:t>性能</a:t>
            </a:r>
            <a:endParaRPr lang="en-US" altLang="zh-CN" sz="1000" dirty="0">
              <a:latin typeface="微软雅黑" pitchFamily="34" charset="-122"/>
              <a:ea typeface="微软雅黑" pitchFamily="34" charset="-122"/>
            </a:endParaRPr>
          </a:p>
          <a:p>
            <a:pPr marL="171450" indent="-171450">
              <a:lnSpc>
                <a:spcPct val="200000"/>
              </a:lnSpc>
              <a:buFont typeface="Wingdings" panose="05000000000000000000" pitchFamily="2" charset="2"/>
              <a:buChar char="n"/>
            </a:pPr>
            <a:r>
              <a:rPr lang="zh-CN" altLang="en-US" sz="1000" dirty="0">
                <a:latin typeface="微软雅黑" pitchFamily="34" charset="-122"/>
                <a:ea typeface="微软雅黑" pitchFamily="34" charset="-122"/>
              </a:rPr>
              <a:t>基于</a:t>
            </a:r>
            <a:r>
              <a:rPr lang="en-US" altLang="zh-CN" sz="1000" dirty="0">
                <a:latin typeface="微软雅黑" pitchFamily="34" charset="-122"/>
                <a:ea typeface="微软雅黑" pitchFamily="34" charset="-122"/>
              </a:rPr>
              <a:t>6</a:t>
            </a:r>
            <a:r>
              <a:rPr lang="zh-CN" altLang="en-US" sz="1000" dirty="0">
                <a:latin typeface="微软雅黑" pitchFamily="34" charset="-122"/>
                <a:ea typeface="微软雅黑" pitchFamily="34" charset="-122"/>
              </a:rPr>
              <a:t>轴</a:t>
            </a:r>
            <a:r>
              <a:rPr lang="en-US" altLang="zh-CN" sz="1000" dirty="0">
                <a:latin typeface="微软雅黑" pitchFamily="34" charset="-122"/>
                <a:ea typeface="微软雅黑" pitchFamily="34" charset="-122"/>
              </a:rPr>
              <a:t>IMU</a:t>
            </a:r>
            <a:r>
              <a:rPr lang="zh-CN" altLang="en-US" sz="1000" dirty="0">
                <a:latin typeface="微软雅黑" pitchFamily="34" charset="-122"/>
                <a:ea typeface="微软雅黑" pitchFamily="34" charset="-122"/>
              </a:rPr>
              <a:t>惯性技术，</a:t>
            </a:r>
            <a:r>
              <a:rPr lang="zh-CN" altLang="en-US" sz="1000" b="1" dirty="0">
                <a:solidFill>
                  <a:srgbClr val="0081E2"/>
                </a:solidFill>
                <a:latin typeface="微软雅黑" pitchFamily="34" charset="-122"/>
                <a:ea typeface="微软雅黑" pitchFamily="34" charset="-122"/>
              </a:rPr>
              <a:t>低成本</a:t>
            </a:r>
            <a:r>
              <a:rPr lang="zh-CN" altLang="en-US" sz="1000" dirty="0">
                <a:latin typeface="微软雅黑" pitchFamily="34" charset="-122"/>
                <a:ea typeface="微软雅黑" pitchFamily="34" charset="-122"/>
              </a:rPr>
              <a:t>，拥有</a:t>
            </a:r>
            <a:r>
              <a:rPr lang="zh-CN" altLang="en-US" sz="1000" b="1" dirty="0">
                <a:solidFill>
                  <a:srgbClr val="0070C0"/>
                </a:solidFill>
                <a:latin typeface="微软雅黑" pitchFamily="34" charset="-122"/>
                <a:ea typeface="微软雅黑" pitchFamily="34" charset="-122"/>
              </a:rPr>
              <a:t>可调震动反馈</a:t>
            </a:r>
            <a:r>
              <a:rPr lang="zh-CN" altLang="en-US" sz="1000" dirty="0">
                <a:solidFill>
                  <a:schemeClr val="tx1"/>
                </a:solidFill>
                <a:latin typeface="微软雅黑" pitchFamily="34" charset="-122"/>
                <a:ea typeface="微软雅黑" pitchFamily="34" charset="-122"/>
              </a:rPr>
              <a:t>的电机阵列</a:t>
            </a:r>
            <a:endParaRPr lang="en-US" altLang="zh-CN" sz="1000" b="1" dirty="0">
              <a:solidFill>
                <a:srgbClr val="0081E2"/>
              </a:solidFill>
              <a:latin typeface="微软雅黑" pitchFamily="34" charset="-122"/>
              <a:ea typeface="微软雅黑" pitchFamily="34" charset="-122"/>
            </a:endParaRPr>
          </a:p>
        </p:txBody>
      </p:sp>
      <p:pic>
        <p:nvPicPr>
          <p:cNvPr id="23" name="Picture 22"/>
          <p:cNvPicPr>
            <a:picLocks noChangeAspect="1"/>
          </p:cNvPicPr>
          <p:nvPr/>
        </p:nvPicPr>
        <p:blipFill rotWithShape="1">
          <a:blip r:embed="rId3">
            <a:extLst>
              <a:ext uri="{BEBA8EAE-BF5A-486C-A8C5-ECC9F3942E4B}">
                <a14:imgProps xmlns:a14="http://schemas.microsoft.com/office/drawing/2010/main">
                  <a14:imgLayer r:embed="rId4">
                    <a14:imgEffect>
                      <a14:backgroundRemoval t="8624" b="77613" l="7318" r="65859"/>
                    </a14:imgEffect>
                  </a14:imgLayer>
                </a14:imgProps>
              </a:ext>
              <a:ext uri="{28A0092B-C50C-407E-A947-70E740481C1C}">
                <a14:useLocalDpi xmlns:a14="http://schemas.microsoft.com/office/drawing/2010/main" val="0"/>
              </a:ext>
            </a:extLst>
          </a:blip>
          <a:srcRect r="26824" b="13763"/>
          <a:stretch/>
        </p:blipFill>
        <p:spPr>
          <a:xfrm>
            <a:off x="2729566" y="47054"/>
            <a:ext cx="6414434" cy="4854921"/>
          </a:xfrm>
          <a:prstGeom prst="rect">
            <a:avLst/>
          </a:prstGeom>
          <a:solidFill>
            <a:srgbClr val="3F6184"/>
          </a:solidFill>
        </p:spPr>
      </p:pic>
      <p:grpSp>
        <p:nvGrpSpPr>
          <p:cNvPr id="3" name="Group 2"/>
          <p:cNvGrpSpPr/>
          <p:nvPr/>
        </p:nvGrpSpPr>
        <p:grpSpPr>
          <a:xfrm>
            <a:off x="217725" y="241225"/>
            <a:ext cx="7321650" cy="326175"/>
            <a:chOff x="217725" y="241225"/>
            <a:chExt cx="7321650" cy="326175"/>
          </a:xfrm>
        </p:grpSpPr>
        <p:grpSp>
          <p:nvGrpSpPr>
            <p:cNvPr id="6" name="Group 5"/>
            <p:cNvGrpSpPr/>
            <p:nvPr/>
          </p:nvGrpSpPr>
          <p:grpSpPr>
            <a:xfrm>
              <a:off x="217725" y="241225"/>
              <a:ext cx="6799500" cy="326175"/>
              <a:chOff x="217725" y="241225"/>
              <a:chExt cx="6799500" cy="326175"/>
            </a:xfrm>
          </p:grpSpPr>
          <p:grpSp>
            <p:nvGrpSpPr>
              <p:cNvPr id="26" name="Group 25"/>
              <p:cNvGrpSpPr/>
              <p:nvPr/>
            </p:nvGrpSpPr>
            <p:grpSpPr>
              <a:xfrm>
                <a:off x="217725" y="245250"/>
                <a:ext cx="5753100" cy="322150"/>
                <a:chOff x="217725" y="245250"/>
                <a:chExt cx="5753100" cy="322150"/>
              </a:xfrm>
            </p:grpSpPr>
            <p:grpSp>
              <p:nvGrpSpPr>
                <p:cNvPr id="27" name="Shape 315"/>
                <p:cNvGrpSpPr/>
                <p:nvPr/>
              </p:nvGrpSpPr>
              <p:grpSpPr>
                <a:xfrm>
                  <a:off x="217725" y="245250"/>
                  <a:ext cx="5229900" cy="321600"/>
                  <a:chOff x="369925" y="6336900"/>
                  <a:chExt cx="5229900" cy="321600"/>
                </a:xfrm>
              </p:grpSpPr>
              <p:sp>
                <p:nvSpPr>
                  <p:cNvPr id="29" name="Shape 316"/>
                  <p:cNvSpPr/>
                  <p:nvPr/>
                </p:nvSpPr>
                <p:spPr>
                  <a:xfrm>
                    <a:off x="19395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arn-CL" altLang="zh-CN" sz="1300" b="1" dirty="0">
                        <a:solidFill>
                          <a:srgbClr val="FFFFFF"/>
                        </a:solidFill>
                        <a:latin typeface="微软雅黑" pitchFamily="34" charset="-122"/>
                        <a:ea typeface="微软雅黑" pitchFamily="34" charset="-122"/>
                      </a:rPr>
                      <a:t>04  </a:t>
                    </a:r>
                    <a:r>
                      <a:rPr lang="zh-CN" altLang="en-US" sz="1300" b="1" dirty="0">
                        <a:solidFill>
                          <a:srgbClr val="FFFFFF"/>
                        </a:solidFill>
                        <a:latin typeface="微软雅黑" pitchFamily="34" charset="-122"/>
                        <a:ea typeface="微软雅黑" pitchFamily="34" charset="-122"/>
                      </a:rPr>
                      <a:t>产品介绍</a:t>
                    </a:r>
                    <a:endParaRPr lang="arn-CL" altLang="zh-CN" sz="1300" b="1" dirty="0">
                      <a:solidFill>
                        <a:srgbClr val="FFFFFF"/>
                      </a:solidFill>
                      <a:latin typeface="微软雅黑" pitchFamily="34" charset="-122"/>
                      <a:ea typeface="微软雅黑" pitchFamily="34" charset="-122"/>
                    </a:endParaRPr>
                  </a:p>
                </p:txBody>
              </p:sp>
              <p:sp>
                <p:nvSpPr>
                  <p:cNvPr id="30" name="Shape 317"/>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31" name="Shape 318"/>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32" name="Shape 319"/>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33" name="Shape 321"/>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34" name="Shape 322"/>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grpSp>
            <p:sp>
              <p:nvSpPr>
                <p:cNvPr id="28"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5"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35"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20"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pic>
        <p:nvPicPr>
          <p:cNvPr id="5" name="图片 4">
            <a:extLst>
              <a:ext uri="{FF2B5EF4-FFF2-40B4-BE49-F238E27FC236}">
                <a16:creationId xmlns:a16="http://schemas.microsoft.com/office/drawing/2014/main" id="{6D7F2476-DA19-4065-93F4-F3B1558D5A58}"/>
              </a:ext>
            </a:extLst>
          </p:cNvPr>
          <p:cNvPicPr>
            <a:picLocks noChangeAspect="1"/>
          </p:cNvPicPr>
          <p:nvPr/>
        </p:nvPicPr>
        <p:blipFill>
          <a:blip r:embed="rId5"/>
          <a:stretch>
            <a:fillRect/>
          </a:stretch>
        </p:blipFill>
        <p:spPr>
          <a:xfrm>
            <a:off x="-1067979" y="1728787"/>
            <a:ext cx="5448300" cy="1685925"/>
          </a:xfrm>
          <a:prstGeom prst="rect">
            <a:avLst/>
          </a:prstGeom>
        </p:spPr>
      </p:pic>
    </p:spTree>
    <p:extLst>
      <p:ext uri="{BB962C8B-B14F-4D97-AF65-F5344CB8AC3E}">
        <p14:creationId xmlns:p14="http://schemas.microsoft.com/office/powerpoint/2010/main" val="414935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628" y="2732304"/>
            <a:ext cx="1970946" cy="1265818"/>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7527" y="3873696"/>
            <a:ext cx="841360" cy="812708"/>
          </a:xfrm>
          <a:prstGeom prst="rect">
            <a:avLst/>
          </a:prstGeom>
        </p:spPr>
      </p:pic>
      <p:grpSp>
        <p:nvGrpSpPr>
          <p:cNvPr id="72" name="Group 71"/>
          <p:cNvGrpSpPr/>
          <p:nvPr/>
        </p:nvGrpSpPr>
        <p:grpSpPr>
          <a:xfrm>
            <a:off x="1056337" y="1673034"/>
            <a:ext cx="1173719" cy="884339"/>
            <a:chOff x="1404500" y="1710692"/>
            <a:chExt cx="1098816" cy="776214"/>
          </a:xfrm>
        </p:grpSpPr>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1202" y="1710692"/>
              <a:ext cx="626874" cy="660128"/>
            </a:xfrm>
            <a:prstGeom prst="rect">
              <a:avLst/>
            </a:prstGeom>
          </p:spPr>
        </p:pic>
        <p:sp>
          <p:nvSpPr>
            <p:cNvPr id="91" name="Rectangle 90"/>
            <p:cNvSpPr/>
            <p:nvPr/>
          </p:nvSpPr>
          <p:spPr>
            <a:xfrm>
              <a:off x="1404500" y="2270790"/>
              <a:ext cx="1098816" cy="216116"/>
            </a:xfrm>
            <a:prstGeom prst="rect">
              <a:avLst/>
            </a:prstGeom>
          </p:spPr>
          <p:txBody>
            <a:bodyPr wrap="none">
              <a:spAutoFit/>
            </a:bodyPr>
            <a:lstStyle/>
            <a:p>
              <a:r>
                <a:rPr lang="arn-CL" altLang="zh-CN" sz="1000" b="1" dirty="0">
                  <a:latin typeface="微软雅黑" panose="020B0503020204020204" pitchFamily="34" charset="-122"/>
                  <a:ea typeface="微软雅黑" panose="020B0503020204020204" pitchFamily="34" charset="-122"/>
                </a:rPr>
                <a:t>SteamVR™ </a:t>
              </a:r>
              <a:r>
                <a:rPr lang="zh-CN" altLang="en-US" sz="1000" b="1" dirty="0">
                  <a:latin typeface="微软雅黑" panose="020B0503020204020204" pitchFamily="34" charset="-122"/>
                  <a:ea typeface="微软雅黑" panose="020B0503020204020204" pitchFamily="34" charset="-122"/>
                </a:rPr>
                <a:t>基站</a:t>
              </a:r>
            </a:p>
          </p:txBody>
        </p:sp>
      </p:grpSp>
      <p:sp>
        <p:nvSpPr>
          <p:cNvPr id="73" name="Rectangle 72"/>
          <p:cNvSpPr/>
          <p:nvPr/>
        </p:nvSpPr>
        <p:spPr>
          <a:xfrm>
            <a:off x="3697231" y="4515840"/>
            <a:ext cx="1212191" cy="246221"/>
          </a:xfrm>
          <a:prstGeom prst="rect">
            <a:avLst/>
          </a:prstGeom>
        </p:spPr>
        <p:txBody>
          <a:bodyPr wrap="none">
            <a:spAutoFit/>
          </a:bodyPr>
          <a:lstStyle/>
          <a:p>
            <a:r>
              <a:rPr lang="zh-CN" altLang="en-US" sz="1000" b="1" dirty="0">
                <a:latin typeface="微软雅黑" panose="020B0503020204020204" pitchFamily="34" charset="-122"/>
                <a:ea typeface="微软雅黑" panose="020B0503020204020204" pitchFamily="34" charset="-122"/>
              </a:rPr>
              <a:t>无线</a:t>
            </a:r>
            <a:r>
              <a:rPr lang="en-US" altLang="zh-CN" sz="1000" b="1" dirty="0">
                <a:latin typeface="微软雅黑" panose="020B0503020204020204" pitchFamily="34" charset="-122"/>
                <a:ea typeface="微软雅黑" panose="020B0503020204020204" pitchFamily="34" charset="-122"/>
              </a:rPr>
              <a:t>USB Dongle</a:t>
            </a:r>
            <a:endParaRPr lang="zh-CN" altLang="en-US" sz="1000" b="1" dirty="0">
              <a:latin typeface="微软雅黑" panose="020B0503020204020204" pitchFamily="34" charset="-122"/>
              <a:ea typeface="微软雅黑" panose="020B0503020204020204" pitchFamily="34" charset="-122"/>
            </a:endParaRPr>
          </a:p>
        </p:txBody>
      </p:sp>
      <p:grpSp>
        <p:nvGrpSpPr>
          <p:cNvPr id="10" name="Group 9"/>
          <p:cNvGrpSpPr/>
          <p:nvPr/>
        </p:nvGrpSpPr>
        <p:grpSpPr>
          <a:xfrm>
            <a:off x="4478503" y="3176871"/>
            <a:ext cx="2088899" cy="1509533"/>
            <a:chOff x="4946096" y="3222487"/>
            <a:chExt cx="2088899" cy="1509533"/>
          </a:xfrm>
        </p:grpSpPr>
        <p:pic>
          <p:nvPicPr>
            <p:cNvPr id="70" name="Picture 69"/>
            <p:cNvPicPr>
              <a:picLocks noChangeAspect="1"/>
            </p:cNvPicPr>
            <p:nvPr/>
          </p:nvPicPr>
          <p:blipFill rotWithShape="1">
            <a:blip r:embed="rId6" cstate="print">
              <a:extLst>
                <a:ext uri="{28A0092B-C50C-407E-A947-70E740481C1C}">
                  <a14:useLocalDpi xmlns:a14="http://schemas.microsoft.com/office/drawing/2010/main" val="0"/>
                </a:ext>
              </a:extLst>
            </a:blip>
            <a:srcRect t="23234" b="20866"/>
            <a:stretch/>
          </p:blipFill>
          <p:spPr>
            <a:xfrm>
              <a:off x="4964589" y="3497579"/>
              <a:ext cx="2070406" cy="1234441"/>
            </a:xfrm>
            <a:prstGeom prst="rect">
              <a:avLst/>
            </a:prstGeom>
          </p:spPr>
        </p:pic>
        <p:sp>
          <p:nvSpPr>
            <p:cNvPr id="74" name="Rectangle 73"/>
            <p:cNvSpPr/>
            <p:nvPr/>
          </p:nvSpPr>
          <p:spPr>
            <a:xfrm>
              <a:off x="4946096" y="3222487"/>
              <a:ext cx="1745991" cy="246221"/>
            </a:xfrm>
            <a:prstGeom prst="rect">
              <a:avLst/>
            </a:prstGeom>
          </p:spPr>
          <p:txBody>
            <a:bodyPr wrap="none">
              <a:spAutoFit/>
            </a:bodyPr>
            <a:lstStyle/>
            <a:p>
              <a:r>
                <a:rPr lang="en-US" altLang="zh-CN" sz="1000" b="1" dirty="0" err="1">
                  <a:latin typeface="微软雅黑" panose="020B0503020204020204" pitchFamily="34" charset="-122"/>
                  <a:ea typeface="微软雅黑" panose="020B0503020204020204" pitchFamily="34" charset="-122"/>
                </a:rPr>
                <a:t>MatrixRealm</a:t>
              </a:r>
              <a:r>
                <a:rPr lang="arn-CL" altLang="zh-CN" sz="1000" b="1" dirty="0">
                  <a:latin typeface="微软雅黑" panose="020B0503020204020204" pitchFamily="34" charset="-122"/>
                  <a:ea typeface="微软雅黑" panose="020B0503020204020204" pitchFamily="34" charset="-122"/>
                </a:rPr>
                <a:t> </a:t>
              </a:r>
              <a:r>
                <a:rPr lang="en-US" altLang="zh-CN" sz="1000" b="1" dirty="0">
                  <a:latin typeface="微软雅黑" panose="020B0503020204020204" pitchFamily="34" charset="-122"/>
                  <a:ea typeface="微软雅黑" panose="020B0503020204020204" pitchFamily="34" charset="-122"/>
                </a:rPr>
                <a:t>Ready </a:t>
              </a:r>
              <a:r>
                <a:rPr lang="zh-CN" altLang="en-US" sz="1000" b="1" dirty="0">
                  <a:latin typeface="微软雅黑" panose="020B0503020204020204" pitchFamily="34" charset="-122"/>
                  <a:ea typeface="微软雅黑" panose="020B0503020204020204" pitchFamily="34" charset="-122"/>
                </a:rPr>
                <a:t>电脑</a:t>
              </a:r>
            </a:p>
          </p:txBody>
        </p:sp>
      </p:grpSp>
      <p:sp>
        <p:nvSpPr>
          <p:cNvPr id="77" name="Rectangle 76"/>
          <p:cNvSpPr/>
          <p:nvPr/>
        </p:nvSpPr>
        <p:spPr>
          <a:xfrm>
            <a:off x="1110673" y="3759759"/>
            <a:ext cx="1003801" cy="246221"/>
          </a:xfrm>
          <a:prstGeom prst="rect">
            <a:avLst/>
          </a:prstGeom>
        </p:spPr>
        <p:txBody>
          <a:bodyPr wrap="none">
            <a:spAutoFit/>
          </a:bodyPr>
          <a:lstStyle/>
          <a:p>
            <a:r>
              <a:rPr lang="en-US" altLang="zh-CN" sz="1000" b="1" dirty="0">
                <a:latin typeface="微软雅黑" panose="020B0503020204020204" pitchFamily="34" charset="-122"/>
                <a:ea typeface="微软雅黑" panose="020B0503020204020204" pitchFamily="34" charset="-122"/>
              </a:rPr>
              <a:t>Mastery </a:t>
            </a:r>
            <a:r>
              <a:rPr lang="zh-CN" altLang="en-US" sz="1000" b="1" dirty="0">
                <a:latin typeface="微软雅黑" panose="020B0503020204020204" pitchFamily="34" charset="-122"/>
                <a:ea typeface="微软雅黑" panose="020B0503020204020204" pitchFamily="34" charset="-122"/>
              </a:rPr>
              <a:t>手套</a:t>
            </a:r>
          </a:p>
        </p:txBody>
      </p:sp>
      <p:cxnSp>
        <p:nvCxnSpPr>
          <p:cNvPr id="78" name="Elbow Connector 77"/>
          <p:cNvCxnSpPr>
            <a:endCxn id="71" idx="0"/>
          </p:cNvCxnSpPr>
          <p:nvPr/>
        </p:nvCxnSpPr>
        <p:spPr>
          <a:xfrm>
            <a:off x="2114474" y="3871454"/>
            <a:ext cx="2183734" cy="2242"/>
          </a:xfrm>
          <a:prstGeom prst="bentConnector2">
            <a:avLst/>
          </a:prstGeom>
          <a:ln w="19050">
            <a:solidFill>
              <a:schemeClr val="bg1">
                <a:lumMod val="65000"/>
              </a:schemeClr>
            </a:solidFill>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79" name="Elbow Connector 78"/>
          <p:cNvCxnSpPr>
            <a:stCxn id="35" idx="2"/>
          </p:cNvCxnSpPr>
          <p:nvPr/>
        </p:nvCxnSpPr>
        <p:spPr>
          <a:xfrm rot="16200000" flipH="1">
            <a:off x="2355354" y="3274870"/>
            <a:ext cx="549774" cy="1996280"/>
          </a:xfrm>
          <a:prstGeom prst="bentConnector2">
            <a:avLst/>
          </a:prstGeom>
          <a:ln w="19050">
            <a:solidFill>
              <a:schemeClr val="bg1">
                <a:lumMod val="65000"/>
              </a:schemeClr>
            </a:solidFill>
            <a:headEnd type="triangle"/>
            <a:tailEnd type="triangle"/>
          </a:ln>
        </p:spPr>
        <p:style>
          <a:lnRef idx="1">
            <a:schemeClr val="accent3"/>
          </a:lnRef>
          <a:fillRef idx="0">
            <a:schemeClr val="accent3"/>
          </a:fillRef>
          <a:effectRef idx="0">
            <a:schemeClr val="accent3"/>
          </a:effectRef>
          <a:fontRef idx="minor">
            <a:schemeClr val="tx1"/>
          </a:fontRef>
        </p:style>
      </p:cxnSp>
      <p:sp>
        <p:nvSpPr>
          <p:cNvPr id="80" name="Rectangle 79"/>
          <p:cNvSpPr/>
          <p:nvPr/>
        </p:nvSpPr>
        <p:spPr>
          <a:xfrm>
            <a:off x="2604501" y="3961842"/>
            <a:ext cx="729688" cy="553998"/>
          </a:xfrm>
          <a:prstGeom prst="rect">
            <a:avLst/>
          </a:prstGeom>
        </p:spPr>
        <p:txBody>
          <a:bodyPr wrap="none">
            <a:spAutoFit/>
          </a:bodyPr>
          <a:lstStyle/>
          <a:p>
            <a:pPr algn="ctr"/>
            <a:r>
              <a:rPr lang="en-US" altLang="zh-CN" sz="1000" dirty="0">
                <a:latin typeface="微软雅黑" panose="020B0503020204020204" pitchFamily="34" charset="-122"/>
                <a:ea typeface="微软雅黑" panose="020B0503020204020204" pitchFamily="34" charset="-122"/>
              </a:rPr>
              <a:t>USB </a:t>
            </a:r>
            <a:r>
              <a:rPr lang="zh-CN" altLang="en-US" sz="1000" dirty="0">
                <a:latin typeface="微软雅黑" panose="020B0503020204020204" pitchFamily="34" charset="-122"/>
                <a:ea typeface="微软雅黑" panose="020B0503020204020204" pitchFamily="34" charset="-122"/>
              </a:rPr>
              <a:t>通信</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或</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无线通信</a:t>
            </a:r>
          </a:p>
        </p:txBody>
      </p:sp>
      <p:grpSp>
        <p:nvGrpSpPr>
          <p:cNvPr id="81" name="Group 80"/>
          <p:cNvGrpSpPr/>
          <p:nvPr/>
        </p:nvGrpSpPr>
        <p:grpSpPr>
          <a:xfrm>
            <a:off x="7162933" y="1602184"/>
            <a:ext cx="1173719" cy="893783"/>
            <a:chOff x="1297193" y="1705871"/>
            <a:chExt cx="1098816" cy="784504"/>
          </a:xfrm>
        </p:grpSpPr>
        <p:pic>
          <p:nvPicPr>
            <p:cNvPr id="88" name="Picture 8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3887" y="1705871"/>
              <a:ext cx="626874" cy="660129"/>
            </a:xfrm>
            <a:prstGeom prst="rect">
              <a:avLst/>
            </a:prstGeom>
          </p:spPr>
        </p:pic>
        <p:sp>
          <p:nvSpPr>
            <p:cNvPr id="89" name="Rectangle 88"/>
            <p:cNvSpPr/>
            <p:nvPr/>
          </p:nvSpPr>
          <p:spPr>
            <a:xfrm>
              <a:off x="1297193" y="2274258"/>
              <a:ext cx="1098816" cy="216117"/>
            </a:xfrm>
            <a:prstGeom prst="rect">
              <a:avLst/>
            </a:prstGeom>
          </p:spPr>
          <p:txBody>
            <a:bodyPr wrap="none">
              <a:spAutoFit/>
            </a:bodyPr>
            <a:lstStyle/>
            <a:p>
              <a:r>
                <a:rPr lang="arn-CL" altLang="zh-CN" sz="1000" b="1" dirty="0">
                  <a:latin typeface="微软雅黑" panose="020B0503020204020204" pitchFamily="34" charset="-122"/>
                  <a:ea typeface="微软雅黑" panose="020B0503020204020204" pitchFamily="34" charset="-122"/>
                </a:rPr>
                <a:t>SteamVR™ </a:t>
              </a:r>
              <a:r>
                <a:rPr lang="zh-CN" altLang="en-US" sz="1000" b="1" dirty="0">
                  <a:latin typeface="微软雅黑" panose="020B0503020204020204" pitchFamily="34" charset="-122"/>
                  <a:ea typeface="微软雅黑" panose="020B0503020204020204" pitchFamily="34" charset="-122"/>
                </a:rPr>
                <a:t>基站</a:t>
              </a:r>
            </a:p>
          </p:txBody>
        </p:sp>
      </p:grpSp>
      <p:cxnSp>
        <p:nvCxnSpPr>
          <p:cNvPr id="83" name="Straight Arrow Connector 82"/>
          <p:cNvCxnSpPr>
            <a:stCxn id="89" idx="2"/>
          </p:cNvCxnSpPr>
          <p:nvPr/>
        </p:nvCxnSpPr>
        <p:spPr>
          <a:xfrm flipH="1">
            <a:off x="2374188" y="2495967"/>
            <a:ext cx="5375605" cy="706796"/>
          </a:xfrm>
          <a:prstGeom prst="straightConnector1">
            <a:avLst/>
          </a:prstGeom>
          <a:ln w="19050">
            <a:solidFill>
              <a:srgbClr val="FFC000"/>
            </a:solidFill>
            <a:prstDash val="dash"/>
            <a:tailEnd type="triangle"/>
          </a:ln>
        </p:spPr>
        <p:style>
          <a:lnRef idx="1">
            <a:schemeClr val="accent6"/>
          </a:lnRef>
          <a:fillRef idx="0">
            <a:schemeClr val="accent6"/>
          </a:fillRef>
          <a:effectRef idx="0">
            <a:schemeClr val="accent6"/>
          </a:effectRef>
          <a:fontRef idx="minor">
            <a:schemeClr val="tx1"/>
          </a:fontRef>
        </p:style>
      </p:cxnSp>
      <p:cxnSp>
        <p:nvCxnSpPr>
          <p:cNvPr id="85" name="Straight Arrow Connector 84"/>
          <p:cNvCxnSpPr>
            <a:stCxn id="91" idx="2"/>
          </p:cNvCxnSpPr>
          <p:nvPr/>
        </p:nvCxnSpPr>
        <p:spPr>
          <a:xfrm>
            <a:off x="1643197" y="2557373"/>
            <a:ext cx="144129" cy="336810"/>
          </a:xfrm>
          <a:prstGeom prst="straightConnector1">
            <a:avLst/>
          </a:prstGeom>
          <a:ln w="19050">
            <a:solidFill>
              <a:srgbClr val="FFC000"/>
            </a:solidFill>
            <a:prstDash val="dash"/>
            <a:tailEnd type="triangle"/>
          </a:ln>
        </p:spPr>
        <p:style>
          <a:lnRef idx="1">
            <a:schemeClr val="accent6"/>
          </a:lnRef>
          <a:fillRef idx="0">
            <a:schemeClr val="accent6"/>
          </a:fillRef>
          <a:effectRef idx="0">
            <a:schemeClr val="accent6"/>
          </a:effectRef>
          <a:fontRef idx="minor">
            <a:schemeClr val="tx1"/>
          </a:fontRef>
        </p:style>
      </p:cxnSp>
      <p:sp>
        <p:nvSpPr>
          <p:cNvPr id="86" name="Rectangle 85"/>
          <p:cNvSpPr/>
          <p:nvPr/>
        </p:nvSpPr>
        <p:spPr>
          <a:xfrm>
            <a:off x="1765661" y="2564772"/>
            <a:ext cx="697627" cy="246221"/>
          </a:xfrm>
          <a:prstGeom prst="rect">
            <a:avLst/>
          </a:prstGeom>
        </p:spPr>
        <p:txBody>
          <a:bodyPr wrap="none">
            <a:spAutoFit/>
          </a:bodyPr>
          <a:lstStyle/>
          <a:p>
            <a:r>
              <a:rPr lang="zh-CN" altLang="en-US" sz="1000" dirty="0">
                <a:latin typeface="微软雅黑" panose="020B0503020204020204" pitchFamily="34" charset="-122"/>
                <a:ea typeface="微软雅黑" panose="020B0503020204020204" pitchFamily="34" charset="-122"/>
              </a:rPr>
              <a:t>激光扫描</a:t>
            </a:r>
          </a:p>
        </p:txBody>
      </p:sp>
      <p:sp>
        <p:nvSpPr>
          <p:cNvPr id="87" name="Rectangle 86"/>
          <p:cNvSpPr/>
          <p:nvPr/>
        </p:nvSpPr>
        <p:spPr>
          <a:xfrm>
            <a:off x="4560610" y="2557374"/>
            <a:ext cx="697627" cy="246221"/>
          </a:xfrm>
          <a:prstGeom prst="rect">
            <a:avLst/>
          </a:prstGeom>
        </p:spPr>
        <p:txBody>
          <a:bodyPr wrap="none">
            <a:spAutoFit/>
          </a:bodyPr>
          <a:lstStyle/>
          <a:p>
            <a:r>
              <a:rPr lang="zh-CN" altLang="en-US" sz="1000" dirty="0">
                <a:latin typeface="微软雅黑" panose="020B0503020204020204" pitchFamily="34" charset="-122"/>
                <a:ea typeface="微软雅黑" panose="020B0503020204020204" pitchFamily="34" charset="-122"/>
              </a:rPr>
              <a:t>激光扫描</a:t>
            </a:r>
          </a:p>
        </p:txBody>
      </p:sp>
      <p:pic>
        <p:nvPicPr>
          <p:cNvPr id="3" name="Picture 2"/>
          <p:cNvPicPr>
            <a:picLocks noChangeAspect="1"/>
          </p:cNvPicPr>
          <p:nvPr/>
        </p:nvPicPr>
        <p:blipFill rotWithShape="1">
          <a:blip r:embed="rId7"/>
          <a:srcRect l="29972" t="8552" r="30138" b="16636"/>
          <a:stretch/>
        </p:blipFill>
        <p:spPr>
          <a:xfrm>
            <a:off x="6954105" y="3321332"/>
            <a:ext cx="939794" cy="1064579"/>
          </a:xfrm>
          <a:prstGeom prst="rect">
            <a:avLst/>
          </a:prstGeom>
        </p:spPr>
      </p:pic>
      <p:sp>
        <p:nvSpPr>
          <p:cNvPr id="39" name="Rectangle 38"/>
          <p:cNvSpPr/>
          <p:nvPr/>
        </p:nvSpPr>
        <p:spPr>
          <a:xfrm>
            <a:off x="7140261" y="4356393"/>
            <a:ext cx="660758" cy="246221"/>
          </a:xfrm>
          <a:prstGeom prst="rect">
            <a:avLst/>
          </a:prstGeom>
        </p:spPr>
        <p:txBody>
          <a:bodyPr wrap="none">
            <a:spAutoFit/>
          </a:bodyPr>
          <a:lstStyle/>
          <a:p>
            <a:r>
              <a:rPr lang="en-US" altLang="zh-CN" sz="1000" b="1" dirty="0">
                <a:latin typeface="微软雅黑" panose="020B0503020204020204" pitchFamily="34" charset="-122"/>
                <a:ea typeface="微软雅黑" panose="020B0503020204020204" pitchFamily="34" charset="-122"/>
              </a:rPr>
              <a:t>VR </a:t>
            </a:r>
            <a:r>
              <a:rPr lang="zh-CN" altLang="en-US" sz="1000" b="1" dirty="0">
                <a:latin typeface="微软雅黑" panose="020B0503020204020204" pitchFamily="34" charset="-122"/>
                <a:ea typeface="微软雅黑" panose="020B0503020204020204" pitchFamily="34" charset="-122"/>
              </a:rPr>
              <a:t>头显</a:t>
            </a:r>
          </a:p>
        </p:txBody>
      </p:sp>
      <p:sp>
        <p:nvSpPr>
          <p:cNvPr id="7" name="Rectangle 6"/>
          <p:cNvSpPr/>
          <p:nvPr/>
        </p:nvSpPr>
        <p:spPr>
          <a:xfrm>
            <a:off x="6781854" y="3321332"/>
            <a:ext cx="1301673" cy="1310957"/>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54" name="Shape 244"/>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r>
              <a:rPr lang="arn-CL" altLang="zh-CN" sz="2000" b="1" dirty="0">
                <a:solidFill>
                  <a:schemeClr val="dk1"/>
                </a:solidFill>
                <a:latin typeface="微软雅黑" pitchFamily="34" charset="-122"/>
                <a:ea typeface="微软雅黑" pitchFamily="34" charset="-122"/>
              </a:rPr>
              <a:t>MASTERY </a:t>
            </a:r>
            <a:r>
              <a:rPr lang="zh-CN" altLang="en-US" sz="2000" b="1" dirty="0">
                <a:solidFill>
                  <a:schemeClr val="dk1"/>
                </a:solidFill>
                <a:latin typeface="微软雅黑" pitchFamily="34" charset="-122"/>
                <a:ea typeface="微软雅黑" pitchFamily="34" charset="-122"/>
              </a:rPr>
              <a:t>系统架构</a:t>
            </a:r>
            <a:endParaRPr sz="2000" b="1" dirty="0">
              <a:solidFill>
                <a:schemeClr val="dk1"/>
              </a:solidFill>
              <a:latin typeface="微软雅黑" pitchFamily="34" charset="-122"/>
              <a:ea typeface="微软雅黑" pitchFamily="34" charset="-122"/>
            </a:endParaRPr>
          </a:p>
        </p:txBody>
      </p:sp>
      <p:grpSp>
        <p:nvGrpSpPr>
          <p:cNvPr id="55" name="Group 54"/>
          <p:cNvGrpSpPr/>
          <p:nvPr/>
        </p:nvGrpSpPr>
        <p:grpSpPr>
          <a:xfrm>
            <a:off x="217725" y="241225"/>
            <a:ext cx="7321650" cy="326175"/>
            <a:chOff x="217725" y="241225"/>
            <a:chExt cx="7321650" cy="326175"/>
          </a:xfrm>
        </p:grpSpPr>
        <p:grpSp>
          <p:nvGrpSpPr>
            <p:cNvPr id="56" name="Group 55"/>
            <p:cNvGrpSpPr/>
            <p:nvPr/>
          </p:nvGrpSpPr>
          <p:grpSpPr>
            <a:xfrm>
              <a:off x="217725" y="245250"/>
              <a:ext cx="5753100" cy="322150"/>
              <a:chOff x="217725" y="245250"/>
              <a:chExt cx="5753100" cy="322150"/>
            </a:xfrm>
          </p:grpSpPr>
          <p:grpSp>
            <p:nvGrpSpPr>
              <p:cNvPr id="60" name="Shape 315"/>
              <p:cNvGrpSpPr/>
              <p:nvPr/>
            </p:nvGrpSpPr>
            <p:grpSpPr>
              <a:xfrm>
                <a:off x="217725" y="245250"/>
                <a:ext cx="5229900" cy="321600"/>
                <a:chOff x="369925" y="6336900"/>
                <a:chExt cx="5229900" cy="321600"/>
              </a:xfrm>
            </p:grpSpPr>
            <p:sp>
              <p:nvSpPr>
                <p:cNvPr id="62" name="Shape 316"/>
                <p:cNvSpPr/>
                <p:nvPr/>
              </p:nvSpPr>
              <p:spPr>
                <a:xfrm>
                  <a:off x="19395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arn-CL" altLang="zh-CN" sz="1300" b="1" dirty="0">
                      <a:solidFill>
                        <a:srgbClr val="FFFFFF"/>
                      </a:solidFill>
                      <a:latin typeface="微软雅黑" pitchFamily="34" charset="-122"/>
                      <a:ea typeface="微软雅黑" pitchFamily="34" charset="-122"/>
                    </a:rPr>
                    <a:t>04  </a:t>
                  </a:r>
                  <a:r>
                    <a:rPr lang="zh-CN" altLang="en-US" sz="1300" b="1" dirty="0">
                      <a:solidFill>
                        <a:srgbClr val="FFFFFF"/>
                      </a:solidFill>
                      <a:latin typeface="微软雅黑" pitchFamily="34" charset="-122"/>
                      <a:ea typeface="微软雅黑" pitchFamily="34" charset="-122"/>
                    </a:rPr>
                    <a:t>产品介绍</a:t>
                  </a:r>
                  <a:endParaRPr lang="arn-CL" altLang="zh-CN" sz="1300" b="1" dirty="0">
                    <a:solidFill>
                      <a:srgbClr val="FFFFFF"/>
                    </a:solidFill>
                    <a:latin typeface="微软雅黑" pitchFamily="34" charset="-122"/>
                    <a:ea typeface="微软雅黑" pitchFamily="34" charset="-122"/>
                  </a:endParaRPr>
                </a:p>
              </p:txBody>
            </p:sp>
            <p:sp>
              <p:nvSpPr>
                <p:cNvPr id="63" name="Shape 317"/>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64" name="Shape 318"/>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65" name="Shape 319"/>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66" name="Shape 321"/>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67" name="Shape 322"/>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grpSp>
          <p:sp>
            <p:nvSpPr>
              <p:cNvPr id="61"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57"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8"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59"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41878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6384"/>
          <a:stretch/>
        </p:blipFill>
        <p:spPr>
          <a:xfrm>
            <a:off x="4461461" y="947695"/>
            <a:ext cx="4594757" cy="4008572"/>
          </a:xfrm>
          <a:prstGeom prst="rect">
            <a:avLst/>
          </a:prstGeom>
        </p:spPr>
      </p:pic>
      <p:sp>
        <p:nvSpPr>
          <p:cNvPr id="61" name="Shape 159"/>
          <p:cNvSpPr/>
          <p:nvPr/>
        </p:nvSpPr>
        <p:spPr>
          <a:xfrm>
            <a:off x="682625" y="3442577"/>
            <a:ext cx="3151933" cy="851609"/>
          </a:xfrm>
          <a:prstGeom prst="rect">
            <a:avLst/>
          </a:prstGeom>
          <a:solidFill>
            <a:srgbClr val="EEB500"/>
          </a:solidFill>
          <a:ln>
            <a:noFill/>
          </a:ln>
        </p:spPr>
        <p:txBody>
          <a:bodyPr spcFirstLastPara="1" wrap="square" lIns="91425" tIns="91425" rIns="91425" bIns="91425" anchor="ctr" anchorCtr="0">
            <a:noAutofit/>
          </a:bodyPr>
          <a:lstStyle/>
          <a:p>
            <a:pPr algn="ct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59" name="Shape 159"/>
          <p:cNvSpPr/>
          <p:nvPr/>
        </p:nvSpPr>
        <p:spPr>
          <a:xfrm>
            <a:off x="682625" y="2331878"/>
            <a:ext cx="3152775" cy="1050953"/>
          </a:xfrm>
          <a:prstGeom prst="rect">
            <a:avLst/>
          </a:prstGeom>
          <a:solidFill>
            <a:srgbClr val="3586CB"/>
          </a:solidFill>
          <a:ln>
            <a:noFill/>
          </a:ln>
        </p:spPr>
        <p:txBody>
          <a:bodyPr spcFirstLastPara="1" wrap="square" lIns="91425" tIns="91425" rIns="91425" bIns="91425" anchor="ctr" anchorCtr="0">
            <a:noAutofit/>
          </a:bodyPr>
          <a:lstStyle/>
          <a:p>
            <a:pPr algn="ctr">
              <a:lnSpc>
                <a:spcPct val="115000"/>
              </a:lnSpc>
              <a:buSzPts val="1100"/>
            </a:pPr>
            <a:endParaRPr sz="1000" b="1" dirty="0">
              <a:solidFill>
                <a:srgbClr val="FFFFFF"/>
              </a:solidFill>
              <a:latin typeface="微软雅黑" panose="020B0503020204020204" pitchFamily="34" charset="-122"/>
              <a:ea typeface="微软雅黑" panose="020B0503020204020204" pitchFamily="34" charset="-122"/>
            </a:endParaRPr>
          </a:p>
        </p:txBody>
      </p:sp>
      <p:sp>
        <p:nvSpPr>
          <p:cNvPr id="58" name="Shape 159"/>
          <p:cNvSpPr/>
          <p:nvPr/>
        </p:nvSpPr>
        <p:spPr>
          <a:xfrm>
            <a:off x="3906665" y="2328068"/>
            <a:ext cx="1390233" cy="1964531"/>
          </a:xfrm>
          <a:prstGeom prst="rect">
            <a:avLst/>
          </a:prstGeom>
          <a:solidFill>
            <a:srgbClr val="00B050"/>
          </a:solidFill>
          <a:ln>
            <a:noFill/>
          </a:ln>
        </p:spPr>
        <p:txBody>
          <a:bodyPr spcFirstLastPara="1" wrap="square" lIns="91425" tIns="91425" rIns="91425" bIns="91425" anchor="ctr" anchorCtr="0">
            <a:noAutofit/>
          </a:bodyPr>
          <a:lstStyle/>
          <a:p>
            <a:pPr>
              <a:buClr>
                <a:schemeClr val="dk1"/>
              </a:buClr>
              <a:buSzPts val="1050"/>
            </a:pPr>
            <a:endParaRPr lang="en-US" altLang="zh-CN" sz="1000" b="1" dirty="0">
              <a:solidFill>
                <a:schemeClr val="lt1"/>
              </a:solidFill>
              <a:latin typeface="微软雅黑" panose="020B0503020204020204" pitchFamily="34" charset="-122"/>
              <a:ea typeface="微软雅黑" panose="020B0503020204020204" pitchFamily="34" charset="-122"/>
            </a:endParaRPr>
          </a:p>
        </p:txBody>
      </p:sp>
      <p:sp>
        <p:nvSpPr>
          <p:cNvPr id="55" name="Shape 159"/>
          <p:cNvSpPr/>
          <p:nvPr/>
        </p:nvSpPr>
        <p:spPr>
          <a:xfrm>
            <a:off x="5632041" y="1606935"/>
            <a:ext cx="1385184" cy="2685665"/>
          </a:xfrm>
          <a:prstGeom prst="rect">
            <a:avLst/>
          </a:prstGeom>
          <a:solidFill>
            <a:srgbClr val="7F7F7F">
              <a:alpha val="69804"/>
            </a:srgbClr>
          </a:solidFill>
          <a:ln>
            <a:noFill/>
          </a:ln>
        </p:spPr>
        <p:txBody>
          <a:bodyPr spcFirstLastPara="1" wrap="square" lIns="91425" tIns="91425" rIns="91425" bIns="91425" anchor="ctr" anchorCtr="0">
            <a:noAutofit/>
          </a:bodyPr>
          <a:lstStyle/>
          <a:p>
            <a:pPr>
              <a:buClr>
                <a:schemeClr val="dk1"/>
              </a:buClr>
              <a:buSzPts val="1050"/>
            </a:pPr>
            <a:endParaRPr lang="en-US" altLang="zh-CN" sz="1000" b="1" dirty="0">
              <a:solidFill>
                <a:schemeClr val="lt1"/>
              </a:solidFill>
              <a:latin typeface="微软雅黑" panose="020B0503020204020204" pitchFamily="34" charset="-122"/>
              <a:ea typeface="微软雅黑" panose="020B0503020204020204" pitchFamily="34" charset="-122"/>
            </a:endParaRPr>
          </a:p>
        </p:txBody>
      </p:sp>
      <p:sp>
        <p:nvSpPr>
          <p:cNvPr id="110" name="Shape 159"/>
          <p:cNvSpPr/>
          <p:nvPr/>
        </p:nvSpPr>
        <p:spPr>
          <a:xfrm>
            <a:off x="5679574" y="3872776"/>
            <a:ext cx="1294989" cy="360654"/>
          </a:xfrm>
          <a:prstGeom prst="rect">
            <a:avLst/>
          </a:prstGeom>
          <a:solidFill>
            <a:schemeClr val="bg1">
              <a:lumMod val="75000"/>
              <a:alpha val="69804"/>
            </a:schemeClr>
          </a:solidFill>
          <a:ln>
            <a:noFill/>
          </a:ln>
          <a:effectLst>
            <a:softEdge rad="12700"/>
          </a:effectLst>
        </p:spPr>
        <p:txBody>
          <a:bodyPr spcFirstLastPara="1" wrap="square" lIns="91425" tIns="91425" rIns="91425" bIns="91425" anchor="ctr" anchorCtr="0">
            <a:noAutofit/>
          </a:bodyPr>
          <a:lstStyle/>
          <a:p>
            <a:pPr algn="r">
              <a:buClr>
                <a:schemeClr val="dk1"/>
              </a:buClr>
              <a:buSzPts val="1050"/>
            </a:pPr>
            <a:r>
              <a:rPr lang="en-US" altLang="zh-CN" sz="1000" dirty="0">
                <a:solidFill>
                  <a:schemeClr val="lt1"/>
                </a:solidFill>
                <a:latin typeface="微软雅黑" panose="020B0503020204020204" pitchFamily="34" charset="-122"/>
                <a:ea typeface="微软雅黑" panose="020B0503020204020204" pitchFamily="34" charset="-122"/>
              </a:rPr>
              <a:t>2.4G</a:t>
            </a:r>
            <a:r>
              <a:rPr lang="zh-CN" altLang="en-US" sz="1000" dirty="0">
                <a:solidFill>
                  <a:schemeClr val="lt1"/>
                </a:solidFill>
                <a:latin typeface="微软雅黑" panose="020B0503020204020204" pitchFamily="34" charset="-122"/>
                <a:ea typeface="微软雅黑" panose="020B0503020204020204" pitchFamily="34" charset="-122"/>
              </a:rPr>
              <a:t>射频天线</a:t>
            </a:r>
            <a:endParaRPr sz="1000" dirty="0">
              <a:solidFill>
                <a:schemeClr val="lt1"/>
              </a:solidFill>
              <a:latin typeface="微软雅黑" panose="020B0503020204020204" pitchFamily="34" charset="-122"/>
              <a:ea typeface="微软雅黑" panose="020B0503020204020204" pitchFamily="34" charset="-122"/>
            </a:endParaRPr>
          </a:p>
        </p:txBody>
      </p:sp>
      <p:sp>
        <p:nvSpPr>
          <p:cNvPr id="109" name="Shape 159"/>
          <p:cNvSpPr/>
          <p:nvPr/>
        </p:nvSpPr>
        <p:spPr>
          <a:xfrm>
            <a:off x="3956279" y="3872776"/>
            <a:ext cx="1293087" cy="363829"/>
          </a:xfrm>
          <a:prstGeom prst="rect">
            <a:avLst/>
          </a:prstGeom>
          <a:solidFill>
            <a:srgbClr val="92D050">
              <a:alpha val="50196"/>
            </a:srgbClr>
          </a:solidFill>
          <a:ln>
            <a:noFill/>
          </a:ln>
          <a:effectLst>
            <a:softEdge rad="12700"/>
          </a:effectLst>
        </p:spPr>
        <p:txBody>
          <a:bodyPr spcFirstLastPara="1" wrap="square" lIns="91425" tIns="91425" rIns="91425" bIns="91425" anchor="ctr" anchorCtr="0">
            <a:noAutofit/>
          </a:bodyPr>
          <a:lstStyle/>
          <a:p>
            <a:pPr>
              <a:buClr>
                <a:schemeClr val="dk1"/>
              </a:buClr>
              <a:buSzPts val="1050"/>
            </a:pPr>
            <a:r>
              <a:rPr lang="en-US" altLang="zh-CN" sz="1000" dirty="0">
                <a:solidFill>
                  <a:schemeClr val="lt1"/>
                </a:solidFill>
                <a:latin typeface="微软雅黑" panose="020B0503020204020204" pitchFamily="34" charset="-122"/>
                <a:ea typeface="微软雅黑" panose="020B0503020204020204" pitchFamily="34" charset="-122"/>
              </a:rPr>
              <a:t>2.4G</a:t>
            </a:r>
            <a:r>
              <a:rPr lang="zh-CN" altLang="en-US" sz="1000" dirty="0">
                <a:solidFill>
                  <a:schemeClr val="lt1"/>
                </a:solidFill>
                <a:latin typeface="微软雅黑" panose="020B0503020204020204" pitchFamily="34" charset="-122"/>
                <a:ea typeface="微软雅黑" panose="020B0503020204020204" pitchFamily="34" charset="-122"/>
              </a:rPr>
              <a:t>射频天线</a:t>
            </a:r>
            <a:endParaRPr sz="1000" dirty="0">
              <a:solidFill>
                <a:schemeClr val="lt1"/>
              </a:solidFill>
              <a:latin typeface="微软雅黑" panose="020B0503020204020204" pitchFamily="34" charset="-122"/>
              <a:ea typeface="微软雅黑" panose="020B0503020204020204" pitchFamily="34" charset="-122"/>
            </a:endParaRPr>
          </a:p>
        </p:txBody>
      </p:sp>
      <p:sp>
        <p:nvSpPr>
          <p:cNvPr id="244" name="Shape 244"/>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sz="2000" b="1" dirty="0">
                <a:solidFill>
                  <a:schemeClr val="dk1"/>
                </a:solidFill>
                <a:latin typeface="微软雅黑" pitchFamily="34" charset="-122"/>
                <a:ea typeface="微软雅黑" pitchFamily="34" charset="-122"/>
              </a:rPr>
              <a:t>MASTERY</a:t>
            </a:r>
            <a:r>
              <a:rPr lang="en-US" altLang="zh-CN" sz="2000" b="1" dirty="0">
                <a:solidFill>
                  <a:schemeClr val="dk1"/>
                </a:solidFill>
                <a:latin typeface="微软雅黑" pitchFamily="34" charset="-122"/>
                <a:ea typeface="微软雅黑" pitchFamily="34" charset="-122"/>
              </a:rPr>
              <a:t> </a:t>
            </a:r>
            <a:r>
              <a:rPr lang="zh-CN" altLang="en-US" sz="2000" b="1" dirty="0">
                <a:solidFill>
                  <a:schemeClr val="dk1"/>
                </a:solidFill>
                <a:latin typeface="微软雅黑" pitchFamily="34" charset="-122"/>
                <a:ea typeface="微软雅黑" pitchFamily="34" charset="-122"/>
              </a:rPr>
              <a:t>硬件架构</a:t>
            </a:r>
            <a:endParaRPr sz="2000" b="1" dirty="0">
              <a:latin typeface="微软雅黑" pitchFamily="34" charset="-122"/>
              <a:ea typeface="微软雅黑" pitchFamily="34" charset="-122"/>
            </a:endParaRPr>
          </a:p>
        </p:txBody>
      </p:sp>
      <p:sp>
        <p:nvSpPr>
          <p:cNvPr id="70" name="Shape 157"/>
          <p:cNvSpPr/>
          <p:nvPr/>
        </p:nvSpPr>
        <p:spPr>
          <a:xfrm>
            <a:off x="682625" y="1607820"/>
            <a:ext cx="4614273" cy="664788"/>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algn="ct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82" name="Shape 159"/>
          <p:cNvSpPr/>
          <p:nvPr/>
        </p:nvSpPr>
        <p:spPr>
          <a:xfrm>
            <a:off x="5679574" y="2009905"/>
            <a:ext cx="1294989" cy="1829540"/>
          </a:xfrm>
          <a:prstGeom prst="rect">
            <a:avLst/>
          </a:prstGeom>
          <a:solidFill>
            <a:schemeClr val="bg1">
              <a:lumMod val="75000"/>
              <a:alpha val="69804"/>
            </a:scheme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endParaRPr lang="en-US" altLang="zh-CN" sz="1000" b="1" dirty="0">
              <a:solidFill>
                <a:schemeClr val="lt1"/>
              </a:solidFill>
              <a:latin typeface="微软雅黑" panose="020B0503020204020204" pitchFamily="34" charset="-122"/>
              <a:ea typeface="微软雅黑" panose="020B0503020204020204" pitchFamily="34" charset="-122"/>
            </a:endParaRPr>
          </a:p>
          <a:p>
            <a:pPr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蓝牙</a:t>
            </a:r>
            <a:r>
              <a:rPr lang="en-US" altLang="zh-CN" sz="1000" b="1" dirty="0">
                <a:solidFill>
                  <a:schemeClr val="lt1"/>
                </a:solidFill>
                <a:latin typeface="微软雅黑" panose="020B0503020204020204" pitchFamily="34" charset="-122"/>
                <a:ea typeface="微软雅黑" panose="020B0503020204020204" pitchFamily="34" charset="-122"/>
              </a:rPr>
              <a:t>5.0 / 2.4G</a:t>
            </a: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USB Controller</a:t>
            </a: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 </a:t>
            </a:r>
          </a:p>
          <a:p>
            <a:pPr algn="ctr">
              <a:buClr>
                <a:schemeClr val="dk1"/>
              </a:buClr>
              <a:buSzPts val="1050"/>
            </a:pPr>
            <a:endParaRPr lang="en-US" sz="1000" b="1" dirty="0">
              <a:solidFill>
                <a:schemeClr val="lt1"/>
              </a:solidFill>
              <a:latin typeface="微软雅黑" panose="020B0503020204020204" pitchFamily="34" charset="-122"/>
              <a:ea typeface="微软雅黑" panose="020B0503020204020204" pitchFamily="34" charset="-122"/>
            </a:endParaRPr>
          </a:p>
          <a:p>
            <a:pPr algn="ctr">
              <a:buClr>
                <a:schemeClr val="dk1"/>
              </a:buClr>
              <a:buSzPts val="1050"/>
            </a:pPr>
            <a:r>
              <a:rPr lang="en-US" sz="1000" b="1" dirty="0">
                <a:solidFill>
                  <a:schemeClr val="lt1"/>
                </a:solidFill>
                <a:latin typeface="微软雅黑" panose="020B0503020204020204" pitchFamily="34" charset="-122"/>
                <a:ea typeface="微软雅黑" panose="020B0503020204020204" pitchFamily="34" charset="-122"/>
              </a:rPr>
              <a:t>Nordic</a:t>
            </a: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nRF52840</a:t>
            </a:r>
          </a:p>
        </p:txBody>
      </p:sp>
      <p:grpSp>
        <p:nvGrpSpPr>
          <p:cNvPr id="71" name="Group 70"/>
          <p:cNvGrpSpPr/>
          <p:nvPr/>
        </p:nvGrpSpPr>
        <p:grpSpPr>
          <a:xfrm>
            <a:off x="740924" y="2374776"/>
            <a:ext cx="3037326" cy="963274"/>
            <a:chOff x="642273" y="1781544"/>
            <a:chExt cx="3037326" cy="963274"/>
          </a:xfrm>
        </p:grpSpPr>
        <p:sp>
          <p:nvSpPr>
            <p:cNvPr id="106" name="Shape 157"/>
            <p:cNvSpPr/>
            <p:nvPr/>
          </p:nvSpPr>
          <p:spPr>
            <a:xfrm>
              <a:off x="642273" y="1781544"/>
              <a:ext cx="3037325" cy="568968"/>
            </a:xfrm>
            <a:prstGeom prst="rect">
              <a:avLst/>
            </a:prstGeom>
            <a:solidFill>
              <a:srgbClr val="3E8DCE"/>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endParaRPr sz="1000" dirty="0">
                <a:solidFill>
                  <a:srgbClr val="FFFFFF"/>
                </a:solidFill>
                <a:latin typeface="微软雅黑" panose="020B0503020204020204" pitchFamily="34" charset="-122"/>
                <a:ea typeface="微软雅黑" panose="020B0503020204020204" pitchFamily="34" charset="-122"/>
              </a:endParaRPr>
            </a:p>
          </p:txBody>
        </p:sp>
        <p:sp>
          <p:nvSpPr>
            <p:cNvPr id="102" name="Shape 159"/>
            <p:cNvSpPr/>
            <p:nvPr/>
          </p:nvSpPr>
          <p:spPr>
            <a:xfrm>
              <a:off x="1540386" y="2012539"/>
              <a:ext cx="981537" cy="337972"/>
            </a:xfrm>
            <a:prstGeom prst="rect">
              <a:avLst/>
            </a:prstGeom>
            <a:solidFill>
              <a:srgbClr val="4E96D2"/>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r>
                <a:rPr lang="zh-CN" altLang="en-US" sz="1000" dirty="0">
                  <a:solidFill>
                    <a:srgbClr val="FFFFFF"/>
                  </a:solidFill>
                  <a:latin typeface="微软雅黑" panose="020B0503020204020204" pitchFamily="34" charset="-122"/>
                  <a:ea typeface="微软雅黑" panose="020B0503020204020204" pitchFamily="34" charset="-122"/>
                </a:rPr>
                <a:t>光电二极管</a:t>
              </a:r>
              <a:r>
                <a:rPr lang="en-US" altLang="zh-CN" sz="1000" dirty="0">
                  <a:solidFill>
                    <a:srgbClr val="FFFFFF"/>
                  </a:solidFill>
                  <a:latin typeface="微软雅黑" panose="020B0503020204020204" pitchFamily="34" charset="-122"/>
                  <a:ea typeface="微软雅黑" panose="020B0503020204020204" pitchFamily="34" charset="-122"/>
                </a:rPr>
                <a:t>BPW 34 S</a:t>
              </a:r>
              <a:endParaRPr sz="1000" dirty="0">
                <a:solidFill>
                  <a:srgbClr val="FFFFFF"/>
                </a:solidFill>
                <a:latin typeface="微软雅黑" panose="020B0503020204020204" pitchFamily="34" charset="-122"/>
                <a:ea typeface="微软雅黑" panose="020B0503020204020204" pitchFamily="34" charset="-122"/>
              </a:endParaRPr>
            </a:p>
          </p:txBody>
        </p:sp>
        <p:sp>
          <p:nvSpPr>
            <p:cNvPr id="103" name="Shape 159"/>
            <p:cNvSpPr/>
            <p:nvPr/>
          </p:nvSpPr>
          <p:spPr>
            <a:xfrm>
              <a:off x="2550825" y="2012539"/>
              <a:ext cx="1128774" cy="337972"/>
            </a:xfrm>
            <a:prstGeom prst="rect">
              <a:avLst/>
            </a:prstGeom>
            <a:solidFill>
              <a:srgbClr val="4E96D2"/>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r>
                <a:rPr lang="en-US" altLang="zh-CN" sz="1000" dirty="0">
                  <a:solidFill>
                    <a:srgbClr val="FFFFFF"/>
                  </a:solidFill>
                  <a:latin typeface="微软雅黑" panose="020B0503020204020204" pitchFamily="34" charset="-122"/>
                  <a:ea typeface="微软雅黑" panose="020B0503020204020204" pitchFamily="34" charset="-122"/>
                </a:rPr>
                <a:t>ASIC</a:t>
              </a:r>
            </a:p>
            <a:p>
              <a:pPr algn="ctr">
                <a:lnSpc>
                  <a:spcPct val="115000"/>
                </a:lnSpc>
                <a:buSzPts val="1100"/>
              </a:pPr>
              <a:r>
                <a:rPr lang="en-US" altLang="zh-CN" sz="1000" dirty="0">
                  <a:solidFill>
                    <a:srgbClr val="FFFFFF"/>
                  </a:solidFill>
                  <a:latin typeface="微软雅黑" panose="020B0503020204020204" pitchFamily="34" charset="-122"/>
                  <a:ea typeface="微软雅黑" panose="020B0503020204020204" pitchFamily="34" charset="-122"/>
                </a:rPr>
                <a:t>TS3633/TS4231</a:t>
              </a:r>
              <a:endParaRPr sz="1000" dirty="0">
                <a:solidFill>
                  <a:srgbClr val="FFFFFF"/>
                </a:solidFill>
                <a:latin typeface="微软雅黑" panose="020B0503020204020204" pitchFamily="34" charset="-122"/>
                <a:ea typeface="微软雅黑" panose="020B0503020204020204" pitchFamily="34" charset="-122"/>
              </a:endParaRPr>
            </a:p>
          </p:txBody>
        </p:sp>
        <p:sp>
          <p:nvSpPr>
            <p:cNvPr id="104" name="Shape 157"/>
            <p:cNvSpPr/>
            <p:nvPr/>
          </p:nvSpPr>
          <p:spPr>
            <a:xfrm>
              <a:off x="1540385" y="1781544"/>
              <a:ext cx="2139213" cy="204748"/>
            </a:xfrm>
            <a:prstGeom prst="rect">
              <a:avLst/>
            </a:prstGeom>
            <a:solidFill>
              <a:srgbClr val="4E96D2"/>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r>
                <a:rPr lang="zh-CN" altLang="en-US" sz="1000" dirty="0">
                  <a:solidFill>
                    <a:srgbClr val="FFFFFF"/>
                  </a:solidFill>
                  <a:latin typeface="微软雅黑" panose="020B0503020204020204" pitchFamily="34" charset="-122"/>
                  <a:ea typeface="微软雅黑" panose="020B0503020204020204" pitchFamily="34" charset="-122"/>
                </a:rPr>
                <a:t>光学传感器单元</a:t>
              </a:r>
              <a:endParaRPr sz="1000" dirty="0">
                <a:solidFill>
                  <a:srgbClr val="FFFFFF"/>
                </a:solidFill>
                <a:latin typeface="微软雅黑" panose="020B0503020204020204" pitchFamily="34" charset="-122"/>
                <a:ea typeface="微软雅黑" panose="020B0503020204020204" pitchFamily="34" charset="-122"/>
              </a:endParaRPr>
            </a:p>
          </p:txBody>
        </p:sp>
        <p:sp>
          <p:nvSpPr>
            <p:cNvPr id="105" name="Shape 159"/>
            <p:cNvSpPr/>
            <p:nvPr/>
          </p:nvSpPr>
          <p:spPr>
            <a:xfrm>
              <a:off x="1540387" y="2384818"/>
              <a:ext cx="2139212" cy="360000"/>
            </a:xfrm>
            <a:prstGeom prst="rect">
              <a:avLst/>
            </a:prstGeom>
            <a:solidFill>
              <a:srgbClr val="3E8DCE"/>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r>
                <a:rPr lang="en-US" altLang="zh-CN" sz="1000" dirty="0">
                  <a:solidFill>
                    <a:srgbClr val="FFFFFF"/>
                  </a:solidFill>
                  <a:latin typeface="微软雅黑" panose="020B0503020204020204" pitchFamily="34" charset="-122"/>
                  <a:ea typeface="微软雅黑" panose="020B0503020204020204" pitchFamily="34" charset="-122"/>
                </a:rPr>
                <a:t>Lattice </a:t>
              </a:r>
              <a:r>
                <a:rPr lang="zh-CN" altLang="en-US" sz="1000" dirty="0">
                  <a:solidFill>
                    <a:srgbClr val="FFFFFF"/>
                  </a:solidFill>
                  <a:latin typeface="微软雅黑" panose="020B0503020204020204" pitchFamily="34" charset="-122"/>
                  <a:ea typeface="微软雅黑" panose="020B0503020204020204" pitchFamily="34" charset="-122"/>
                </a:rPr>
                <a:t>低功耗</a:t>
              </a:r>
              <a:r>
                <a:rPr lang="en-US" altLang="zh-CN" sz="1000" dirty="0">
                  <a:solidFill>
                    <a:srgbClr val="FFFFFF"/>
                  </a:solidFill>
                  <a:latin typeface="微软雅黑" panose="020B0503020204020204" pitchFamily="34" charset="-122"/>
                  <a:ea typeface="微软雅黑" panose="020B0503020204020204" pitchFamily="34" charset="-122"/>
                </a:rPr>
                <a:t>FPGA ICE40HX8K</a:t>
              </a:r>
              <a:endParaRPr sz="1000" dirty="0">
                <a:solidFill>
                  <a:srgbClr val="FFFFFF"/>
                </a:solidFill>
                <a:latin typeface="微软雅黑" panose="020B0503020204020204" pitchFamily="34" charset="-122"/>
                <a:ea typeface="微软雅黑" panose="020B0503020204020204" pitchFamily="34" charset="-122"/>
              </a:endParaRPr>
            </a:p>
          </p:txBody>
        </p:sp>
        <p:sp>
          <p:nvSpPr>
            <p:cNvPr id="107" name="Shape 157"/>
            <p:cNvSpPr/>
            <p:nvPr/>
          </p:nvSpPr>
          <p:spPr>
            <a:xfrm>
              <a:off x="642273" y="2384818"/>
              <a:ext cx="864074" cy="360000"/>
            </a:xfrm>
            <a:prstGeom prst="rect">
              <a:avLst/>
            </a:prstGeom>
            <a:solidFill>
              <a:srgbClr val="3E8DCE"/>
            </a:solidFill>
            <a:ln>
              <a:noFill/>
            </a:ln>
            <a:effectLst>
              <a:softEdge rad="12700"/>
            </a:effectLst>
          </p:spPr>
          <p:txBody>
            <a:bodyPr spcFirstLastPara="1" wrap="square" lIns="91425" tIns="91425" rIns="91425" bIns="91425" anchor="ctr" anchorCtr="0">
              <a:noAutofit/>
            </a:bodyPr>
            <a:lstStyle/>
            <a:p>
              <a:pPr algn="ctr">
                <a:lnSpc>
                  <a:spcPct val="115000"/>
                </a:lnSpc>
                <a:buSzPts val="1100"/>
              </a:pPr>
              <a:r>
                <a:rPr lang="zh-CN" altLang="en-US" sz="1000" dirty="0">
                  <a:solidFill>
                    <a:srgbClr val="FFFFFF"/>
                  </a:solidFill>
                  <a:latin typeface="微软雅黑" panose="020B0503020204020204" pitchFamily="34" charset="-122"/>
                  <a:ea typeface="微软雅黑" panose="020B0503020204020204" pitchFamily="34" charset="-122"/>
                </a:rPr>
                <a:t>惯性单元</a:t>
              </a:r>
              <a:endParaRPr lang="en-US" altLang="zh-CN" sz="1000" dirty="0">
                <a:solidFill>
                  <a:srgbClr val="FFFFFF"/>
                </a:solidFill>
                <a:latin typeface="微软雅黑" panose="020B0503020204020204" pitchFamily="34" charset="-122"/>
                <a:ea typeface="微软雅黑" panose="020B0503020204020204" pitchFamily="34" charset="-122"/>
              </a:endParaRPr>
            </a:p>
            <a:p>
              <a:pPr algn="ctr">
                <a:lnSpc>
                  <a:spcPct val="115000"/>
                </a:lnSpc>
                <a:buSzPts val="1100"/>
              </a:pPr>
              <a:r>
                <a:rPr lang="en-US" sz="1000" dirty="0">
                  <a:solidFill>
                    <a:srgbClr val="FFFFFF"/>
                  </a:solidFill>
                  <a:latin typeface="微软雅黑" panose="020B0503020204020204" pitchFamily="34" charset="-122"/>
                  <a:ea typeface="微软雅黑" panose="020B0503020204020204" pitchFamily="34" charset="-122"/>
                </a:rPr>
                <a:t>IMU</a:t>
              </a:r>
              <a:endParaRPr sz="1000" dirty="0">
                <a:solidFill>
                  <a:srgbClr val="FFFFFF"/>
                </a:solidFill>
                <a:latin typeface="微软雅黑" panose="020B0503020204020204" pitchFamily="34" charset="-122"/>
                <a:ea typeface="微软雅黑" panose="020B0503020204020204" pitchFamily="34" charset="-122"/>
              </a:endParaRPr>
            </a:p>
          </p:txBody>
        </p:sp>
      </p:grpSp>
      <p:grpSp>
        <p:nvGrpSpPr>
          <p:cNvPr id="74" name="Group 73"/>
          <p:cNvGrpSpPr/>
          <p:nvPr/>
        </p:nvGrpSpPr>
        <p:grpSpPr>
          <a:xfrm>
            <a:off x="734107" y="3488031"/>
            <a:ext cx="3044143" cy="758127"/>
            <a:chOff x="635456" y="3252329"/>
            <a:chExt cx="3044143" cy="758127"/>
          </a:xfrm>
        </p:grpSpPr>
        <p:sp>
          <p:nvSpPr>
            <p:cNvPr id="99" name="Shape 159"/>
            <p:cNvSpPr/>
            <p:nvPr/>
          </p:nvSpPr>
          <p:spPr>
            <a:xfrm>
              <a:off x="1540388" y="3252329"/>
              <a:ext cx="2139211" cy="758127"/>
            </a:xfrm>
            <a:prstGeom prst="rect">
              <a:avLst/>
            </a:prstGeom>
            <a:solidFill>
              <a:srgbClr val="FFFF00">
                <a:alpha val="20000"/>
              </a:srgb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意法半导体 </a:t>
              </a:r>
              <a:r>
                <a:rPr lang="en-US" altLang="zh-CN" sz="1000" b="1" dirty="0">
                  <a:solidFill>
                    <a:schemeClr val="lt1"/>
                  </a:solidFill>
                  <a:latin typeface="微软雅黑" panose="020B0503020204020204" pitchFamily="34" charset="-122"/>
                  <a:ea typeface="微软雅黑" panose="020B0503020204020204" pitchFamily="34" charset="-122"/>
                </a:rPr>
                <a:t>Cotex-M4 STM32F4</a:t>
              </a:r>
              <a:endParaRPr sz="1000" b="1" dirty="0">
                <a:solidFill>
                  <a:schemeClr val="lt1"/>
                </a:solidFill>
                <a:latin typeface="微软雅黑" panose="020B0503020204020204" pitchFamily="34" charset="-122"/>
                <a:ea typeface="微软雅黑" panose="020B0503020204020204" pitchFamily="34" charset="-122"/>
              </a:endParaRPr>
            </a:p>
          </p:txBody>
        </p:sp>
        <p:sp>
          <p:nvSpPr>
            <p:cNvPr id="100" name="Shape 157"/>
            <p:cNvSpPr/>
            <p:nvPr/>
          </p:nvSpPr>
          <p:spPr>
            <a:xfrm>
              <a:off x="635456" y="3252329"/>
              <a:ext cx="870892" cy="360313"/>
            </a:xfrm>
            <a:prstGeom prst="rect">
              <a:avLst/>
            </a:prstGeom>
            <a:solidFill>
              <a:srgbClr val="FFFF00">
                <a:alpha val="20000"/>
              </a:srgb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惯性单元</a:t>
              </a:r>
              <a:r>
                <a:rPr lang="en-US" altLang="zh-CN" sz="1000" b="1" dirty="0">
                  <a:solidFill>
                    <a:schemeClr val="lt1"/>
                  </a:solidFill>
                  <a:latin typeface="微软雅黑" panose="020B0503020204020204" pitchFamily="34" charset="-122"/>
                  <a:ea typeface="微软雅黑" panose="020B0503020204020204" pitchFamily="34" charset="-122"/>
                </a:rPr>
                <a:t>[15:0]</a:t>
              </a:r>
            </a:p>
          </p:txBody>
        </p:sp>
        <p:sp>
          <p:nvSpPr>
            <p:cNvPr id="101" name="Shape 157"/>
            <p:cNvSpPr/>
            <p:nvPr/>
          </p:nvSpPr>
          <p:spPr>
            <a:xfrm>
              <a:off x="635456" y="3650456"/>
              <a:ext cx="865344" cy="360000"/>
            </a:xfrm>
            <a:prstGeom prst="rect">
              <a:avLst/>
            </a:prstGeom>
            <a:solidFill>
              <a:srgbClr val="FFFF00">
                <a:alpha val="20000"/>
              </a:srgb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振动电机</a:t>
              </a:r>
              <a:endParaRPr lang="en-US" altLang="zh-CN" sz="1000" b="1" dirty="0">
                <a:solidFill>
                  <a:schemeClr val="lt1"/>
                </a:solidFill>
                <a:latin typeface="微软雅黑" panose="020B0503020204020204" pitchFamily="34" charset="-122"/>
                <a:ea typeface="微软雅黑" panose="020B0503020204020204" pitchFamily="34" charset="-122"/>
              </a:endParaRP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[7:0]</a:t>
              </a:r>
            </a:p>
          </p:txBody>
        </p:sp>
      </p:grpSp>
      <p:sp>
        <p:nvSpPr>
          <p:cNvPr id="75" name="Shape 159"/>
          <p:cNvSpPr/>
          <p:nvPr/>
        </p:nvSpPr>
        <p:spPr>
          <a:xfrm>
            <a:off x="3956279" y="2770262"/>
            <a:ext cx="1293087" cy="1067922"/>
          </a:xfrm>
          <a:prstGeom prst="rect">
            <a:avLst/>
          </a:prstGeom>
          <a:solidFill>
            <a:srgbClr val="92D050">
              <a:alpha val="50196"/>
            </a:srgb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蓝牙</a:t>
            </a:r>
            <a:r>
              <a:rPr lang="en-US" altLang="zh-CN" sz="1000" b="1" dirty="0">
                <a:solidFill>
                  <a:schemeClr val="lt1"/>
                </a:solidFill>
                <a:latin typeface="微软雅黑" panose="020B0503020204020204" pitchFamily="34" charset="-122"/>
                <a:ea typeface="微软雅黑" panose="020B0503020204020204" pitchFamily="34" charset="-122"/>
              </a:rPr>
              <a:t>5.0 / 2.4G </a:t>
            </a: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USB Controller</a:t>
            </a:r>
          </a:p>
          <a:p>
            <a:pPr algn="ctr">
              <a:buClr>
                <a:schemeClr val="dk1"/>
              </a:buClr>
              <a:buSzPts val="1050"/>
            </a:pPr>
            <a:endParaRPr lang="en-US" sz="1000" b="1" dirty="0">
              <a:solidFill>
                <a:schemeClr val="lt1"/>
              </a:solidFill>
              <a:latin typeface="微软雅黑" panose="020B0503020204020204" pitchFamily="34" charset="-122"/>
              <a:ea typeface="微软雅黑" panose="020B0503020204020204" pitchFamily="34" charset="-122"/>
            </a:endParaRP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Nordic</a:t>
            </a:r>
          </a:p>
          <a:p>
            <a:pPr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nRF52840</a:t>
            </a:r>
          </a:p>
        </p:txBody>
      </p:sp>
      <p:sp>
        <p:nvSpPr>
          <p:cNvPr id="76" name="Shape 159"/>
          <p:cNvSpPr/>
          <p:nvPr/>
        </p:nvSpPr>
        <p:spPr>
          <a:xfrm>
            <a:off x="3956279" y="2370966"/>
            <a:ext cx="1293087" cy="363829"/>
          </a:xfrm>
          <a:prstGeom prst="rect">
            <a:avLst/>
          </a:prstGeom>
          <a:solidFill>
            <a:srgbClr val="92D050">
              <a:alpha val="50196"/>
            </a:srgbClr>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dirty="0">
                <a:solidFill>
                  <a:schemeClr val="lt1"/>
                </a:solidFill>
                <a:latin typeface="微软雅黑" panose="020B0503020204020204" pitchFamily="34" charset="-122"/>
                <a:ea typeface="微软雅黑" panose="020B0503020204020204" pitchFamily="34" charset="-122"/>
              </a:rPr>
              <a:t>闪存</a:t>
            </a:r>
            <a:endParaRPr sz="1000" dirty="0">
              <a:solidFill>
                <a:schemeClr val="lt1"/>
              </a:solidFill>
              <a:latin typeface="微软雅黑" panose="020B0503020204020204" pitchFamily="34" charset="-122"/>
              <a:ea typeface="微软雅黑" panose="020B0503020204020204" pitchFamily="34" charset="-122"/>
            </a:endParaRPr>
          </a:p>
        </p:txBody>
      </p:sp>
      <p:sp>
        <p:nvSpPr>
          <p:cNvPr id="77" name="Shape 157"/>
          <p:cNvSpPr/>
          <p:nvPr/>
        </p:nvSpPr>
        <p:spPr>
          <a:xfrm>
            <a:off x="740925" y="1934329"/>
            <a:ext cx="858526" cy="284586"/>
          </a:xfrm>
          <a:prstGeom prst="rect">
            <a:avLst/>
          </a:prstGeom>
          <a:solidFill>
            <a:srgbClr val="348EA6"/>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dirty="0">
                <a:solidFill>
                  <a:schemeClr val="lt1"/>
                </a:solidFill>
                <a:latin typeface="微软雅黑" panose="020B0503020204020204" pitchFamily="34" charset="-122"/>
                <a:ea typeface="微软雅黑" panose="020B0503020204020204" pitchFamily="34" charset="-122"/>
              </a:rPr>
              <a:t>锂电池</a:t>
            </a:r>
            <a:endParaRPr sz="1000" dirty="0">
              <a:solidFill>
                <a:schemeClr val="lt1"/>
              </a:solidFill>
              <a:latin typeface="微软雅黑" panose="020B0503020204020204" pitchFamily="34" charset="-122"/>
              <a:ea typeface="微软雅黑" panose="020B0503020204020204" pitchFamily="34" charset="-122"/>
            </a:endParaRPr>
          </a:p>
        </p:txBody>
      </p:sp>
      <p:sp>
        <p:nvSpPr>
          <p:cNvPr id="78" name="Shape 157"/>
          <p:cNvSpPr/>
          <p:nvPr/>
        </p:nvSpPr>
        <p:spPr>
          <a:xfrm>
            <a:off x="1633806" y="1934329"/>
            <a:ext cx="1260709" cy="288000"/>
          </a:xfrm>
          <a:prstGeom prst="rect">
            <a:avLst/>
          </a:prstGeom>
          <a:solidFill>
            <a:srgbClr val="348EA6"/>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dirty="0">
                <a:solidFill>
                  <a:schemeClr val="lt1"/>
                </a:solidFill>
                <a:latin typeface="微软雅黑" panose="020B0503020204020204" pitchFamily="34" charset="-122"/>
                <a:ea typeface="微软雅黑" panose="020B0503020204020204" pitchFamily="34" charset="-122"/>
              </a:rPr>
              <a:t>充电器 主电源 </a:t>
            </a:r>
            <a:r>
              <a:rPr lang="en-US" altLang="zh-CN" sz="1000" dirty="0">
                <a:solidFill>
                  <a:schemeClr val="lt1"/>
                </a:solidFill>
                <a:latin typeface="微软雅黑" panose="020B0503020204020204" pitchFamily="34" charset="-122"/>
                <a:ea typeface="微软雅黑" panose="020B0503020204020204" pitchFamily="34" charset="-122"/>
              </a:rPr>
              <a:t>IC</a:t>
            </a:r>
            <a:endParaRPr sz="1000" dirty="0">
              <a:solidFill>
                <a:schemeClr val="lt1"/>
              </a:solidFill>
              <a:latin typeface="微软雅黑" panose="020B0503020204020204" pitchFamily="34" charset="-122"/>
              <a:ea typeface="微软雅黑" panose="020B0503020204020204" pitchFamily="34" charset="-122"/>
            </a:endParaRPr>
          </a:p>
        </p:txBody>
      </p:sp>
      <p:sp>
        <p:nvSpPr>
          <p:cNvPr id="79" name="Shape 157"/>
          <p:cNvSpPr/>
          <p:nvPr/>
        </p:nvSpPr>
        <p:spPr>
          <a:xfrm>
            <a:off x="2923848" y="1934329"/>
            <a:ext cx="726610" cy="288000"/>
          </a:xfrm>
          <a:prstGeom prst="rect">
            <a:avLst/>
          </a:prstGeom>
          <a:solidFill>
            <a:srgbClr val="348EA6"/>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dirty="0">
                <a:solidFill>
                  <a:schemeClr val="lt1"/>
                </a:solidFill>
                <a:latin typeface="微软雅黑" panose="020B0503020204020204" pitchFamily="34" charset="-122"/>
                <a:ea typeface="微软雅黑" panose="020B0503020204020204" pitchFamily="34" charset="-122"/>
              </a:rPr>
              <a:t>电量计</a:t>
            </a:r>
            <a:endParaRPr sz="1000" dirty="0">
              <a:solidFill>
                <a:schemeClr val="lt1"/>
              </a:solidFill>
              <a:latin typeface="微软雅黑" panose="020B0503020204020204" pitchFamily="34" charset="-122"/>
              <a:ea typeface="微软雅黑" panose="020B0503020204020204" pitchFamily="34" charset="-122"/>
            </a:endParaRPr>
          </a:p>
        </p:txBody>
      </p:sp>
      <p:sp>
        <p:nvSpPr>
          <p:cNvPr id="80" name="Shape 157"/>
          <p:cNvSpPr/>
          <p:nvPr/>
        </p:nvSpPr>
        <p:spPr>
          <a:xfrm>
            <a:off x="3684812" y="1934329"/>
            <a:ext cx="1564554" cy="288000"/>
          </a:xfrm>
          <a:prstGeom prst="rect">
            <a:avLst/>
          </a:prstGeom>
          <a:solidFill>
            <a:srgbClr val="348EA6"/>
          </a:solidFill>
          <a:ln>
            <a:noFill/>
          </a:ln>
          <a:effectLst>
            <a:softEdge rad="12700"/>
          </a:effectLst>
        </p:spPr>
        <p:txBody>
          <a:bodyPr spcFirstLastPara="1" wrap="square" lIns="91425" tIns="91425" rIns="91425" bIns="91425" anchor="ctr" anchorCtr="0">
            <a:noAutofit/>
          </a:bodyPr>
          <a:lstStyle/>
          <a:p>
            <a:pPr algn="ctr">
              <a:buClr>
                <a:schemeClr val="dk1"/>
              </a:buClr>
              <a:buSzPts val="1050"/>
            </a:pPr>
            <a:r>
              <a:rPr lang="zh-CN" altLang="en-US" sz="1000" dirty="0">
                <a:solidFill>
                  <a:schemeClr val="lt1"/>
                </a:solidFill>
                <a:latin typeface="微软雅黑" panose="020B0503020204020204" pitchFamily="34" charset="-122"/>
                <a:ea typeface="微软雅黑" panose="020B0503020204020204" pitchFamily="34" charset="-122"/>
              </a:rPr>
              <a:t>电源控制</a:t>
            </a:r>
            <a:r>
              <a:rPr lang="en-US" altLang="zh-CN" sz="1000" dirty="0">
                <a:solidFill>
                  <a:schemeClr val="lt1"/>
                </a:solidFill>
                <a:latin typeface="微软雅黑" panose="020B0503020204020204" pitchFamily="34" charset="-122"/>
                <a:ea typeface="微软雅黑" panose="020B0503020204020204" pitchFamily="34" charset="-122"/>
              </a:rPr>
              <a:t>MOS</a:t>
            </a:r>
            <a:r>
              <a:rPr lang="zh-CN" altLang="en-US" sz="1000" dirty="0">
                <a:solidFill>
                  <a:schemeClr val="lt1"/>
                </a:solidFill>
                <a:latin typeface="微软雅黑" panose="020B0503020204020204" pitchFamily="34" charset="-122"/>
                <a:ea typeface="微软雅黑" panose="020B0503020204020204" pitchFamily="34" charset="-122"/>
              </a:rPr>
              <a:t>开关 </a:t>
            </a:r>
            <a:endParaRPr sz="1000" dirty="0">
              <a:solidFill>
                <a:schemeClr val="lt1"/>
              </a:solidFill>
              <a:latin typeface="微软雅黑" panose="020B0503020204020204" pitchFamily="34" charset="-122"/>
              <a:ea typeface="微软雅黑" panose="020B0503020204020204" pitchFamily="34" charset="-122"/>
            </a:endParaRPr>
          </a:p>
        </p:txBody>
      </p:sp>
      <p:grpSp>
        <p:nvGrpSpPr>
          <p:cNvPr id="83" name="Group 82"/>
          <p:cNvGrpSpPr/>
          <p:nvPr/>
        </p:nvGrpSpPr>
        <p:grpSpPr>
          <a:xfrm>
            <a:off x="734107" y="4373269"/>
            <a:ext cx="1142290" cy="323165"/>
            <a:chOff x="402775" y="1579978"/>
            <a:chExt cx="1142290" cy="323165"/>
          </a:xfrm>
        </p:grpSpPr>
        <p:sp>
          <p:nvSpPr>
            <p:cNvPr id="97" name="Shape 157"/>
            <p:cNvSpPr/>
            <p:nvPr/>
          </p:nvSpPr>
          <p:spPr>
            <a:xfrm>
              <a:off x="402775" y="1659268"/>
              <a:ext cx="180000" cy="180000"/>
            </a:xfrm>
            <a:prstGeom prst="rect">
              <a:avLst/>
            </a:prstGeom>
            <a:solidFill>
              <a:schemeClr val="accent5">
                <a:lumMod val="75000"/>
              </a:schemeClr>
            </a:solidFill>
            <a:ln>
              <a:noFill/>
            </a:ln>
          </p:spPr>
          <p:txBody>
            <a:bodyPr spcFirstLastPara="1" wrap="square" lIns="91425" tIns="91425" rIns="91425" bIns="91425" anchor="ctr" anchorCtr="0">
              <a:noAutofit/>
            </a:bodyPr>
            <a:lstStyle/>
            <a:p>
              <a:pPr algn="ct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98" name="Rectangle 97"/>
            <p:cNvSpPr/>
            <p:nvPr/>
          </p:nvSpPr>
          <p:spPr>
            <a:xfrm>
              <a:off x="590957" y="1579978"/>
              <a:ext cx="954108" cy="323165"/>
            </a:xfrm>
            <a:prstGeom prst="rect">
              <a:avLst/>
            </a:prstGeom>
            <a:noFill/>
            <a:ln>
              <a:noFill/>
            </a:ln>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tx1"/>
                  </a:solidFill>
                  <a:latin typeface="微软雅黑" panose="020B0503020204020204" pitchFamily="34" charset="-122"/>
                  <a:ea typeface="微软雅黑" panose="020B0503020204020204" pitchFamily="34" charset="-122"/>
                </a:rPr>
                <a:t>电源管理系统</a:t>
              </a:r>
              <a:endParaRPr lang="arn-CL" altLang="zh-CN" sz="1000" b="1" dirty="0">
                <a:solidFill>
                  <a:schemeClr val="tx1"/>
                </a:solidFill>
                <a:latin typeface="微软雅黑" panose="020B0503020204020204" pitchFamily="34" charset="-122"/>
                <a:ea typeface="微软雅黑" panose="020B0503020204020204" pitchFamily="34" charset="-122"/>
              </a:endParaRPr>
            </a:p>
          </p:txBody>
        </p:sp>
      </p:grpSp>
      <p:grpSp>
        <p:nvGrpSpPr>
          <p:cNvPr id="84" name="Group 83"/>
          <p:cNvGrpSpPr/>
          <p:nvPr/>
        </p:nvGrpSpPr>
        <p:grpSpPr>
          <a:xfrm>
            <a:off x="2001832" y="4373269"/>
            <a:ext cx="1142290" cy="323165"/>
            <a:chOff x="402775" y="1579978"/>
            <a:chExt cx="1142290" cy="323165"/>
          </a:xfrm>
        </p:grpSpPr>
        <p:sp>
          <p:nvSpPr>
            <p:cNvPr id="95" name="Shape 157"/>
            <p:cNvSpPr/>
            <p:nvPr/>
          </p:nvSpPr>
          <p:spPr>
            <a:xfrm>
              <a:off x="402775" y="1659268"/>
              <a:ext cx="180000" cy="180000"/>
            </a:xfrm>
            <a:prstGeom prst="rect">
              <a:avLst/>
            </a:prstGeom>
            <a:solidFill>
              <a:srgbClr val="3586CB"/>
            </a:solidFill>
            <a:ln>
              <a:noFill/>
            </a:ln>
          </p:spPr>
          <p:txBody>
            <a:bodyPr spcFirstLastPara="1" wrap="square" lIns="91425" tIns="91425" rIns="91425" bIns="91425" anchor="ctr" anchorCtr="0">
              <a:noAutofit/>
            </a:bodyPr>
            <a:lstStyle/>
            <a:p>
              <a:pPr algn="ctr">
                <a:lnSpc>
                  <a:spcPct val="115000"/>
                </a:lnSpc>
                <a:buSzPts val="1100"/>
              </a:pPr>
              <a:endParaRPr sz="1000" b="1" dirty="0">
                <a:solidFill>
                  <a:srgbClr val="FFFFFF"/>
                </a:solidFill>
                <a:latin typeface="微软雅黑" panose="020B0503020204020204" pitchFamily="34" charset="-122"/>
                <a:ea typeface="微软雅黑" panose="020B0503020204020204" pitchFamily="34" charset="-122"/>
              </a:endParaRPr>
            </a:p>
          </p:txBody>
        </p:sp>
        <p:sp>
          <p:nvSpPr>
            <p:cNvPr id="96" name="Rectangle 95"/>
            <p:cNvSpPr/>
            <p:nvPr/>
          </p:nvSpPr>
          <p:spPr>
            <a:xfrm>
              <a:off x="590957" y="1579978"/>
              <a:ext cx="954108" cy="323165"/>
            </a:xfrm>
            <a:prstGeom prst="rect">
              <a:avLst/>
            </a:prstGeom>
            <a:noFill/>
            <a:ln>
              <a:noFill/>
            </a:ln>
          </p:spPr>
          <p:txBody>
            <a:bodyPr spcFirstLastPara="1" wrap="square" lIns="91425" tIns="91425" rIns="91425" bIns="91425" anchor="ctr" anchorCtr="0">
              <a:noAutofit/>
            </a:bodyPr>
            <a:lstStyle/>
            <a:p>
              <a:pPr algn="ctr">
                <a:lnSpc>
                  <a:spcPct val="115000"/>
                </a:lnSpc>
                <a:buSzPts val="1100"/>
              </a:pPr>
              <a:r>
                <a:rPr lang="zh-CN" altLang="en-US" sz="1000" b="1" dirty="0">
                  <a:solidFill>
                    <a:schemeClr val="tx1"/>
                  </a:solidFill>
                  <a:latin typeface="微软雅黑" panose="020B0503020204020204" pitchFamily="34" charset="-122"/>
                  <a:ea typeface="微软雅黑" panose="020B0503020204020204" pitchFamily="34" charset="-122"/>
                </a:rPr>
                <a:t>空间定位系统</a:t>
              </a:r>
              <a:endParaRPr lang="arn-CL" altLang="zh-CN" sz="1000" b="1" dirty="0">
                <a:solidFill>
                  <a:schemeClr val="tx1"/>
                </a:solidFill>
                <a:latin typeface="微软雅黑" panose="020B0503020204020204" pitchFamily="34" charset="-122"/>
                <a:ea typeface="微软雅黑" panose="020B0503020204020204" pitchFamily="34" charset="-122"/>
              </a:endParaRPr>
            </a:p>
          </p:txBody>
        </p:sp>
      </p:grpSp>
      <p:grpSp>
        <p:nvGrpSpPr>
          <p:cNvPr id="85" name="Group 84"/>
          <p:cNvGrpSpPr/>
          <p:nvPr/>
        </p:nvGrpSpPr>
        <p:grpSpPr>
          <a:xfrm>
            <a:off x="3269557" y="4373269"/>
            <a:ext cx="1142290" cy="323165"/>
            <a:chOff x="402775" y="1579978"/>
            <a:chExt cx="1142290" cy="323165"/>
          </a:xfrm>
        </p:grpSpPr>
        <p:sp>
          <p:nvSpPr>
            <p:cNvPr id="93" name="Shape 157"/>
            <p:cNvSpPr/>
            <p:nvPr/>
          </p:nvSpPr>
          <p:spPr>
            <a:xfrm>
              <a:off x="402775" y="1659268"/>
              <a:ext cx="180000" cy="180000"/>
            </a:xfrm>
            <a:prstGeom prst="rect">
              <a:avLst/>
            </a:prstGeom>
            <a:solidFill>
              <a:srgbClr val="EEB500"/>
            </a:solidFill>
            <a:ln>
              <a:noFill/>
            </a:ln>
          </p:spPr>
          <p:txBody>
            <a:bodyPr spcFirstLastPara="1" wrap="square" lIns="91425" tIns="91425" rIns="91425" bIns="91425" anchor="ctr" anchorCtr="0">
              <a:noAutofit/>
            </a:bodyPr>
            <a:lstStyle/>
            <a:p>
              <a:pPr algn="ct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94" name="Rectangle 93"/>
            <p:cNvSpPr/>
            <p:nvPr/>
          </p:nvSpPr>
          <p:spPr>
            <a:xfrm>
              <a:off x="590957" y="1579978"/>
              <a:ext cx="954108" cy="323165"/>
            </a:xfrm>
            <a:prstGeom prst="rect">
              <a:avLst/>
            </a:prstGeom>
            <a:noFill/>
            <a:ln>
              <a:noFill/>
            </a:ln>
          </p:spPr>
          <p:txBody>
            <a:bodyPr spcFirstLastPara="1" wrap="square" lIns="91425" tIns="91425" rIns="91425" bIns="91425" anchor="ctr" anchorCtr="0">
              <a:noAutofit/>
            </a:bodyPr>
            <a:lstStyle/>
            <a:p>
              <a:pPr algn="ctr">
                <a:buClr>
                  <a:schemeClr val="dk1"/>
                </a:buClr>
                <a:buSzPts val="1050"/>
              </a:pPr>
              <a:r>
                <a:rPr lang="zh-CN" altLang="en-US" sz="1000" b="1" dirty="0">
                  <a:solidFill>
                    <a:schemeClr val="tx1"/>
                  </a:solidFill>
                  <a:latin typeface="微软雅黑" panose="020B0503020204020204" pitchFamily="34" charset="-122"/>
                  <a:ea typeface="微软雅黑" panose="020B0503020204020204" pitchFamily="34" charset="-122"/>
                </a:rPr>
                <a:t>姿态处理系统</a:t>
              </a:r>
              <a:endParaRPr lang="arn-CL" altLang="zh-CN" sz="1000" b="1" dirty="0">
                <a:solidFill>
                  <a:schemeClr val="tx1"/>
                </a:solidFill>
                <a:latin typeface="微软雅黑" panose="020B0503020204020204" pitchFamily="34" charset="-122"/>
                <a:ea typeface="微软雅黑" panose="020B0503020204020204" pitchFamily="34" charset="-122"/>
              </a:endParaRPr>
            </a:p>
          </p:txBody>
        </p:sp>
      </p:grpSp>
      <p:grpSp>
        <p:nvGrpSpPr>
          <p:cNvPr id="86" name="Group 85"/>
          <p:cNvGrpSpPr/>
          <p:nvPr/>
        </p:nvGrpSpPr>
        <p:grpSpPr>
          <a:xfrm>
            <a:off x="4537282" y="4373269"/>
            <a:ext cx="1142292" cy="323165"/>
            <a:chOff x="402775" y="1579978"/>
            <a:chExt cx="1142292" cy="323165"/>
          </a:xfrm>
        </p:grpSpPr>
        <p:sp>
          <p:nvSpPr>
            <p:cNvPr id="91" name="Shape 157"/>
            <p:cNvSpPr/>
            <p:nvPr/>
          </p:nvSpPr>
          <p:spPr>
            <a:xfrm>
              <a:off x="402775" y="1659268"/>
              <a:ext cx="180000" cy="180000"/>
            </a:xfrm>
            <a:prstGeom prst="rect">
              <a:avLst/>
            </a:prstGeom>
            <a:solidFill>
              <a:srgbClr val="00B050"/>
            </a:solidFill>
            <a:ln>
              <a:noFill/>
            </a:ln>
          </p:spPr>
          <p:txBody>
            <a:bodyPr spcFirstLastPara="1" wrap="square" lIns="91425" tIns="91425" rIns="91425" bIns="91425" anchor="ctr" anchorCtr="0">
              <a:noAutofit/>
            </a:bodyPr>
            <a:lstStyle/>
            <a:p>
              <a:pP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92" name="Rectangle 91"/>
            <p:cNvSpPr/>
            <p:nvPr/>
          </p:nvSpPr>
          <p:spPr>
            <a:xfrm>
              <a:off x="590959" y="1579978"/>
              <a:ext cx="954108" cy="323165"/>
            </a:xfrm>
            <a:prstGeom prst="rect">
              <a:avLst/>
            </a:prstGeom>
          </p:spPr>
          <p:txBody>
            <a:bodyPr wrap="none">
              <a:spAutoFit/>
            </a:bodyPr>
            <a:lstStyle/>
            <a:p>
              <a:pPr algn="ctr">
                <a:lnSpc>
                  <a:spcPct val="150000"/>
                </a:lnSpc>
              </a:pPr>
              <a:r>
                <a:rPr lang="zh-CN" altLang="en-US" sz="1000" b="1" dirty="0">
                  <a:solidFill>
                    <a:schemeClr val="dk1"/>
                  </a:solidFill>
                  <a:latin typeface="微软雅黑" pitchFamily="34" charset="-122"/>
                  <a:ea typeface="微软雅黑" pitchFamily="34" charset="-122"/>
                </a:rPr>
                <a:t>主控通信系统</a:t>
              </a:r>
              <a:endParaRPr lang="arn-CL" altLang="zh-CN" sz="1000" b="1" dirty="0">
                <a:solidFill>
                  <a:schemeClr val="dk1"/>
                </a:solidFill>
                <a:latin typeface="微软雅黑" pitchFamily="34" charset="-122"/>
                <a:ea typeface="微软雅黑" pitchFamily="34" charset="-122"/>
              </a:endParaRPr>
            </a:p>
          </p:txBody>
        </p:sp>
      </p:grpSp>
      <p:grpSp>
        <p:nvGrpSpPr>
          <p:cNvPr id="87" name="Group 86"/>
          <p:cNvGrpSpPr/>
          <p:nvPr/>
        </p:nvGrpSpPr>
        <p:grpSpPr>
          <a:xfrm>
            <a:off x="5805010" y="4373269"/>
            <a:ext cx="1143095" cy="323165"/>
            <a:chOff x="402775" y="1579978"/>
            <a:chExt cx="1143095" cy="323165"/>
          </a:xfrm>
        </p:grpSpPr>
        <p:sp>
          <p:nvSpPr>
            <p:cNvPr id="89" name="Shape 157"/>
            <p:cNvSpPr/>
            <p:nvPr/>
          </p:nvSpPr>
          <p:spPr>
            <a:xfrm>
              <a:off x="402775" y="1659268"/>
              <a:ext cx="180000" cy="180000"/>
            </a:xfrm>
            <a:prstGeom prst="rect">
              <a:avLst/>
            </a:prstGeom>
            <a:solidFill>
              <a:srgbClr val="7F7F7F">
                <a:alpha val="89804"/>
              </a:srgbClr>
            </a:solidFill>
            <a:ln>
              <a:noFill/>
            </a:ln>
          </p:spPr>
          <p:txBody>
            <a:bodyPr spcFirstLastPara="1" wrap="square" lIns="91425" tIns="91425" rIns="91425" bIns="91425" anchor="ctr" anchorCtr="0">
              <a:noAutofit/>
            </a:bodyPr>
            <a:lstStyle/>
            <a:p>
              <a:pP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90" name="Rectangle 89"/>
            <p:cNvSpPr/>
            <p:nvPr/>
          </p:nvSpPr>
          <p:spPr>
            <a:xfrm>
              <a:off x="590159" y="1579978"/>
              <a:ext cx="955711" cy="323165"/>
            </a:xfrm>
            <a:prstGeom prst="rect">
              <a:avLst/>
            </a:prstGeom>
          </p:spPr>
          <p:txBody>
            <a:bodyPr wrap="none">
              <a:spAutoFit/>
            </a:bodyPr>
            <a:lstStyle/>
            <a:p>
              <a:pPr lvl="0" algn="ctr">
                <a:lnSpc>
                  <a:spcPct val="150000"/>
                </a:lnSpc>
              </a:pPr>
              <a:r>
                <a:rPr lang="en-US" altLang="zh-CN" sz="1000" b="1" dirty="0">
                  <a:solidFill>
                    <a:schemeClr val="dk1"/>
                  </a:solidFill>
                  <a:latin typeface="微软雅黑" pitchFamily="34" charset="-122"/>
                  <a:ea typeface="微软雅黑" pitchFamily="34" charset="-122"/>
                </a:rPr>
                <a:t>USB Dongle</a:t>
              </a:r>
              <a:endParaRPr lang="arn-CL" altLang="zh-CN" sz="1000" b="1" dirty="0">
                <a:solidFill>
                  <a:schemeClr val="dk1"/>
                </a:solidFill>
                <a:latin typeface="微软雅黑" pitchFamily="34" charset="-122"/>
                <a:ea typeface="微软雅黑" pitchFamily="34" charset="-122"/>
              </a:endParaRPr>
            </a:p>
          </p:txBody>
        </p:sp>
      </p:grpSp>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6128" y="3922474"/>
            <a:ext cx="264526" cy="251883"/>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34353" y="3923193"/>
            <a:ext cx="264526" cy="251883"/>
          </a:xfrm>
          <a:prstGeom prst="rect">
            <a:avLst/>
          </a:prstGeom>
        </p:spPr>
      </p:pic>
      <p:sp>
        <p:nvSpPr>
          <p:cNvPr id="56" name="Rectangle 55"/>
          <p:cNvSpPr/>
          <p:nvPr/>
        </p:nvSpPr>
        <p:spPr>
          <a:xfrm>
            <a:off x="5845868" y="1606935"/>
            <a:ext cx="955711" cy="295978"/>
          </a:xfrm>
          <a:prstGeom prst="rect">
            <a:avLst/>
          </a:prstGeom>
        </p:spPr>
        <p:txBody>
          <a:bodyPr wrap="none">
            <a:spAutoFit/>
          </a:bodyPr>
          <a:lstStyle/>
          <a:p>
            <a:pPr lvl="0" algn="ctr">
              <a:lnSpc>
                <a:spcPct val="150000"/>
              </a:lnSpc>
            </a:pPr>
            <a:r>
              <a:rPr lang="en-US" altLang="zh-CN" sz="1000" b="1" dirty="0">
                <a:solidFill>
                  <a:schemeClr val="bg1"/>
                </a:solidFill>
                <a:latin typeface="微软雅黑" pitchFamily="34" charset="-122"/>
                <a:ea typeface="微软雅黑" pitchFamily="34" charset="-122"/>
              </a:rPr>
              <a:t>USB Dongle</a:t>
            </a:r>
            <a:endParaRPr lang="arn-CL" altLang="zh-CN" sz="1000" b="1" dirty="0">
              <a:solidFill>
                <a:schemeClr val="bg1"/>
              </a:solidFill>
              <a:latin typeface="微软雅黑" pitchFamily="34" charset="-122"/>
              <a:ea typeface="微软雅黑" pitchFamily="34" charset="-122"/>
            </a:endParaRPr>
          </a:p>
        </p:txBody>
      </p:sp>
      <p:sp>
        <p:nvSpPr>
          <p:cNvPr id="57" name="Rectangle 56"/>
          <p:cNvSpPr/>
          <p:nvPr/>
        </p:nvSpPr>
        <p:spPr>
          <a:xfrm>
            <a:off x="2551159" y="1606935"/>
            <a:ext cx="954107" cy="295978"/>
          </a:xfrm>
          <a:prstGeom prst="rect">
            <a:avLst/>
          </a:prstGeom>
        </p:spPr>
        <p:txBody>
          <a:bodyPr wrap="none">
            <a:spAutoFit/>
          </a:bodyPr>
          <a:lstStyle/>
          <a:p>
            <a:pPr lvl="0" algn="ctr">
              <a:lnSpc>
                <a:spcPct val="150000"/>
              </a:lnSpc>
            </a:pPr>
            <a:r>
              <a:rPr lang="zh-CN" altLang="en-US" sz="1000" b="1" dirty="0">
                <a:solidFill>
                  <a:schemeClr val="bg1"/>
                </a:solidFill>
                <a:latin typeface="微软雅黑" pitchFamily="34" charset="-122"/>
                <a:ea typeface="微软雅黑" pitchFamily="34" charset="-122"/>
              </a:rPr>
              <a:t>电源管理系统</a:t>
            </a:r>
            <a:endParaRPr lang="arn-CL" altLang="zh-CN" sz="1000" b="1" dirty="0">
              <a:solidFill>
                <a:schemeClr val="bg1"/>
              </a:solidFill>
              <a:latin typeface="微软雅黑" pitchFamily="34" charset="-122"/>
              <a:ea typeface="微软雅黑" pitchFamily="34" charset="-122"/>
            </a:endParaRPr>
          </a:p>
        </p:txBody>
      </p:sp>
      <p:sp>
        <p:nvSpPr>
          <p:cNvPr id="60" name="Rectangle 59"/>
          <p:cNvSpPr/>
          <p:nvPr/>
        </p:nvSpPr>
        <p:spPr>
          <a:xfrm>
            <a:off x="771774" y="2478016"/>
            <a:ext cx="825867" cy="400110"/>
          </a:xfrm>
          <a:prstGeom prst="rect">
            <a:avLst/>
          </a:prstGeom>
        </p:spPr>
        <p:txBody>
          <a:bodyPr wrap="none">
            <a:spAutoFit/>
          </a:bodyPr>
          <a:lstStyle/>
          <a:p>
            <a:pPr lvl="0" algn="ctr">
              <a:buClr>
                <a:schemeClr val="dk1"/>
              </a:buClr>
              <a:buSzPts val="1050"/>
            </a:pPr>
            <a:r>
              <a:rPr lang="zh-CN" altLang="en-US" sz="1000" b="1" dirty="0">
                <a:solidFill>
                  <a:schemeClr val="lt1"/>
                </a:solidFill>
                <a:latin typeface="微软雅黑" panose="020B0503020204020204" pitchFamily="34" charset="-122"/>
                <a:ea typeface="微软雅黑" panose="020B0503020204020204" pitchFamily="34" charset="-122"/>
              </a:rPr>
              <a:t>光学传感器</a:t>
            </a:r>
            <a:endParaRPr lang="en-US" altLang="zh-CN" sz="1000" b="1" dirty="0">
              <a:solidFill>
                <a:schemeClr val="lt1"/>
              </a:solidFill>
              <a:latin typeface="微软雅黑" panose="020B0503020204020204" pitchFamily="34" charset="-122"/>
              <a:ea typeface="微软雅黑" panose="020B0503020204020204" pitchFamily="34" charset="-122"/>
            </a:endParaRPr>
          </a:p>
          <a:p>
            <a:pPr lvl="0" algn="ctr">
              <a:buClr>
                <a:schemeClr val="dk1"/>
              </a:buClr>
              <a:buSzPts val="1050"/>
            </a:pPr>
            <a:r>
              <a:rPr lang="en-US" altLang="zh-CN" sz="1000" b="1" dirty="0">
                <a:solidFill>
                  <a:schemeClr val="lt1"/>
                </a:solidFill>
                <a:latin typeface="微软雅黑" panose="020B0503020204020204" pitchFamily="34" charset="-122"/>
                <a:ea typeface="微软雅黑" panose="020B0503020204020204" pitchFamily="34" charset="-122"/>
              </a:rPr>
              <a:t>[21:0]</a:t>
            </a:r>
            <a:endParaRPr lang="arn-CL" altLang="zh-CN" sz="1000" b="1" dirty="0">
              <a:solidFill>
                <a:schemeClr val="lt1"/>
              </a:solidFill>
              <a:latin typeface="微软雅黑" panose="020B0503020204020204" pitchFamily="34" charset="-122"/>
              <a:ea typeface="微软雅黑" panose="020B0503020204020204" pitchFamily="34" charset="-122"/>
            </a:endParaRPr>
          </a:p>
        </p:txBody>
      </p:sp>
      <p:grpSp>
        <p:nvGrpSpPr>
          <p:cNvPr id="72" name="Group 71"/>
          <p:cNvGrpSpPr/>
          <p:nvPr/>
        </p:nvGrpSpPr>
        <p:grpSpPr>
          <a:xfrm>
            <a:off x="217725" y="241225"/>
            <a:ext cx="7321650" cy="326175"/>
            <a:chOff x="217725" y="241225"/>
            <a:chExt cx="7321650" cy="326175"/>
          </a:xfrm>
        </p:grpSpPr>
        <p:grpSp>
          <p:nvGrpSpPr>
            <p:cNvPr id="73" name="Group 72"/>
            <p:cNvGrpSpPr/>
            <p:nvPr/>
          </p:nvGrpSpPr>
          <p:grpSpPr>
            <a:xfrm>
              <a:off x="217725" y="241225"/>
              <a:ext cx="6799500" cy="326175"/>
              <a:chOff x="217725" y="241225"/>
              <a:chExt cx="6799500" cy="326175"/>
            </a:xfrm>
          </p:grpSpPr>
          <p:grpSp>
            <p:nvGrpSpPr>
              <p:cNvPr id="119" name="Group 118"/>
              <p:cNvGrpSpPr/>
              <p:nvPr/>
            </p:nvGrpSpPr>
            <p:grpSpPr>
              <a:xfrm>
                <a:off x="217725" y="245250"/>
                <a:ext cx="5753100" cy="322150"/>
                <a:chOff x="217725" y="245250"/>
                <a:chExt cx="5753100" cy="322150"/>
              </a:xfrm>
            </p:grpSpPr>
            <p:grpSp>
              <p:nvGrpSpPr>
                <p:cNvPr id="122" name="Shape 315"/>
                <p:cNvGrpSpPr/>
                <p:nvPr/>
              </p:nvGrpSpPr>
              <p:grpSpPr>
                <a:xfrm>
                  <a:off x="217725" y="245250"/>
                  <a:ext cx="5229900" cy="321600"/>
                  <a:chOff x="369925" y="6336900"/>
                  <a:chExt cx="5229900" cy="321600"/>
                </a:xfrm>
              </p:grpSpPr>
              <p:sp>
                <p:nvSpPr>
                  <p:cNvPr id="124" name="Shape 316"/>
                  <p:cNvSpPr/>
                  <p:nvPr/>
                </p:nvSpPr>
                <p:spPr>
                  <a:xfrm>
                    <a:off x="19395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arn-CL" altLang="zh-CN" sz="1300" b="1" dirty="0">
                        <a:solidFill>
                          <a:srgbClr val="FFFFFF"/>
                        </a:solidFill>
                        <a:latin typeface="微软雅黑" pitchFamily="34" charset="-122"/>
                        <a:ea typeface="微软雅黑" pitchFamily="34" charset="-122"/>
                      </a:rPr>
                      <a:t>04  </a:t>
                    </a:r>
                    <a:r>
                      <a:rPr lang="zh-CN" altLang="en-US" sz="1300" b="1" dirty="0">
                        <a:solidFill>
                          <a:srgbClr val="FFFFFF"/>
                        </a:solidFill>
                        <a:latin typeface="微软雅黑" pitchFamily="34" charset="-122"/>
                        <a:ea typeface="微软雅黑" pitchFamily="34" charset="-122"/>
                      </a:rPr>
                      <a:t>产品介绍</a:t>
                    </a:r>
                    <a:endParaRPr lang="arn-CL" altLang="zh-CN" sz="1300" b="1" dirty="0">
                      <a:solidFill>
                        <a:srgbClr val="FFFFFF"/>
                      </a:solidFill>
                      <a:latin typeface="微软雅黑" pitchFamily="34" charset="-122"/>
                      <a:ea typeface="微软雅黑" pitchFamily="34" charset="-122"/>
                    </a:endParaRPr>
                  </a:p>
                </p:txBody>
              </p:sp>
              <p:sp>
                <p:nvSpPr>
                  <p:cNvPr id="125" name="Shape 317"/>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26" name="Shape 318"/>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27" name="Shape 319"/>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28" name="Shape 321"/>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129" name="Shape 322"/>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grpSp>
            <p:sp>
              <p:nvSpPr>
                <p:cNvPr id="123"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120"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121"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118"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215354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40" name="Shape 159"/>
          <p:cNvSpPr/>
          <p:nvPr/>
        </p:nvSpPr>
        <p:spPr>
          <a:xfrm>
            <a:off x="702272" y="1846628"/>
            <a:ext cx="7780650" cy="463295"/>
          </a:xfrm>
          <a:prstGeom prst="rect">
            <a:avLst/>
          </a:prstGeom>
          <a:solidFill>
            <a:srgbClr val="00B050"/>
          </a:solidFill>
          <a:ln>
            <a:noFill/>
          </a:ln>
        </p:spPr>
        <p:txBody>
          <a:bodyPr spcFirstLastPara="1" wrap="square" lIns="91425" tIns="91425" rIns="91425" bIns="91425" anchor="ctr" anchorCtr="0">
            <a:noAutofit/>
          </a:bodyPr>
          <a:lstStyle/>
          <a:p>
            <a:pPr>
              <a:buClr>
                <a:schemeClr val="dk1"/>
              </a:buClr>
              <a:buSzPts val="1050"/>
            </a:pPr>
            <a:endParaRPr b="1" dirty="0">
              <a:solidFill>
                <a:schemeClr val="lt1"/>
              </a:solidFill>
              <a:latin typeface="微软雅黑" panose="020B0503020204020204" pitchFamily="34" charset="-122"/>
              <a:ea typeface="微软雅黑" panose="020B0503020204020204" pitchFamily="34" charset="-122"/>
            </a:endParaRPr>
          </a:p>
        </p:txBody>
      </p:sp>
      <p:sp>
        <p:nvSpPr>
          <p:cNvPr id="32" name="Shape 159"/>
          <p:cNvSpPr/>
          <p:nvPr/>
        </p:nvSpPr>
        <p:spPr>
          <a:xfrm>
            <a:off x="702272" y="2395648"/>
            <a:ext cx="7780650" cy="795029"/>
          </a:xfrm>
          <a:prstGeom prst="rect">
            <a:avLst/>
          </a:prstGeom>
          <a:solidFill>
            <a:srgbClr val="3586CB"/>
          </a:solidFill>
          <a:ln>
            <a:noFill/>
          </a:ln>
        </p:spPr>
        <p:txBody>
          <a:bodyPr spcFirstLastPara="1" wrap="square" lIns="91425" tIns="91425" rIns="91425" bIns="91425" anchor="ctr" anchorCtr="0">
            <a:noAutofit/>
          </a:bodyPr>
          <a:lstStyle/>
          <a:p>
            <a:pPr>
              <a:buClr>
                <a:schemeClr val="dk1"/>
              </a:buClr>
              <a:buSzPts val="1050"/>
            </a:pPr>
            <a:endParaRPr b="1" dirty="0">
              <a:solidFill>
                <a:schemeClr val="lt1"/>
              </a:solidFill>
              <a:latin typeface="微软雅黑" panose="020B0503020204020204" pitchFamily="34" charset="-122"/>
              <a:ea typeface="微软雅黑" panose="020B0503020204020204" pitchFamily="34" charset="-122"/>
            </a:endParaRPr>
          </a:p>
        </p:txBody>
      </p:sp>
      <p:sp>
        <p:nvSpPr>
          <p:cNvPr id="23" name="Shape 159"/>
          <p:cNvSpPr/>
          <p:nvPr/>
        </p:nvSpPr>
        <p:spPr>
          <a:xfrm>
            <a:off x="702272" y="3267990"/>
            <a:ext cx="7780650" cy="753245"/>
          </a:xfrm>
          <a:prstGeom prst="rect">
            <a:avLst/>
          </a:prstGeom>
          <a:solidFill>
            <a:srgbClr val="3586CB"/>
          </a:solidFill>
          <a:ln>
            <a:noFill/>
          </a:ln>
        </p:spPr>
        <p:txBody>
          <a:bodyPr spcFirstLastPara="1" wrap="square" lIns="91425" tIns="91425" rIns="91425" bIns="91425" anchor="ctr" anchorCtr="0">
            <a:noAutofit/>
          </a:bodyPr>
          <a:lstStyle/>
          <a:p>
            <a:pPr>
              <a:buClr>
                <a:schemeClr val="dk1"/>
              </a:buClr>
              <a:buSzPts val="1050"/>
            </a:pPr>
            <a:endParaRPr b="1" dirty="0">
              <a:solidFill>
                <a:schemeClr val="lt1"/>
              </a:solidFill>
              <a:latin typeface="微软雅黑" panose="020B0503020204020204" pitchFamily="34" charset="-122"/>
              <a:ea typeface="微软雅黑" panose="020B0503020204020204" pitchFamily="34" charset="-122"/>
            </a:endParaRPr>
          </a:p>
        </p:txBody>
      </p:sp>
      <p:sp>
        <p:nvSpPr>
          <p:cNvPr id="24" name="Shape 159"/>
          <p:cNvSpPr/>
          <p:nvPr/>
        </p:nvSpPr>
        <p:spPr>
          <a:xfrm>
            <a:off x="3318256" y="2817774"/>
            <a:ext cx="1202737"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手势识别算法</a:t>
            </a:r>
            <a:endParaRPr sz="1200" dirty="0">
              <a:solidFill>
                <a:schemeClr val="lt1"/>
              </a:solidFill>
              <a:latin typeface="微软雅黑" panose="020B0503020204020204" pitchFamily="34" charset="-122"/>
              <a:ea typeface="微软雅黑" panose="020B0503020204020204" pitchFamily="34" charset="-122"/>
            </a:endParaRPr>
          </a:p>
        </p:txBody>
      </p:sp>
      <p:sp>
        <p:nvSpPr>
          <p:cNvPr id="25" name="Shape 159"/>
          <p:cNvSpPr/>
          <p:nvPr/>
        </p:nvSpPr>
        <p:spPr>
          <a:xfrm>
            <a:off x="2323310" y="1939763"/>
            <a:ext cx="5082434"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物理交互引擎</a:t>
            </a:r>
            <a:endParaRPr sz="1200" dirty="0">
              <a:solidFill>
                <a:schemeClr val="lt1"/>
              </a:solidFill>
              <a:latin typeface="微软雅黑" panose="020B0503020204020204" pitchFamily="34" charset="-122"/>
              <a:ea typeface="微软雅黑" panose="020B0503020204020204" pitchFamily="34" charset="-122"/>
            </a:endParaRPr>
          </a:p>
        </p:txBody>
      </p:sp>
      <p:sp>
        <p:nvSpPr>
          <p:cNvPr id="26" name="Shape 159"/>
          <p:cNvSpPr/>
          <p:nvPr/>
        </p:nvSpPr>
        <p:spPr>
          <a:xfrm>
            <a:off x="3318256" y="3347047"/>
            <a:ext cx="5092210"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姿态追踪算法</a:t>
            </a:r>
            <a:endParaRPr sz="1200" dirty="0">
              <a:solidFill>
                <a:schemeClr val="lt1"/>
              </a:solidFill>
              <a:latin typeface="微软雅黑" panose="020B0503020204020204" pitchFamily="34" charset="-122"/>
              <a:ea typeface="微软雅黑" panose="020B0503020204020204" pitchFamily="34" charset="-122"/>
            </a:endParaRPr>
          </a:p>
        </p:txBody>
      </p:sp>
      <p:sp>
        <p:nvSpPr>
          <p:cNvPr id="27" name="Shape 159"/>
          <p:cNvSpPr/>
          <p:nvPr/>
        </p:nvSpPr>
        <p:spPr>
          <a:xfrm>
            <a:off x="5851264" y="2475569"/>
            <a:ext cx="1554480" cy="628330"/>
          </a:xfrm>
          <a:prstGeom prst="rect">
            <a:avLst/>
          </a:prstGeom>
          <a:solidFill>
            <a:srgbClr val="00B05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空间定位相关</a:t>
            </a:r>
            <a:endParaRPr sz="1200" dirty="0">
              <a:solidFill>
                <a:schemeClr val="lt1"/>
              </a:solidFill>
              <a:latin typeface="微软雅黑" panose="020B0503020204020204" pitchFamily="34" charset="-122"/>
              <a:ea typeface="微软雅黑" panose="020B0503020204020204" pitchFamily="34" charset="-122"/>
            </a:endParaRPr>
          </a:p>
        </p:txBody>
      </p:sp>
      <p:sp>
        <p:nvSpPr>
          <p:cNvPr id="28" name="Shape 159"/>
          <p:cNvSpPr/>
          <p:nvPr/>
        </p:nvSpPr>
        <p:spPr>
          <a:xfrm>
            <a:off x="2323310" y="3340595"/>
            <a:ext cx="914350"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IO</a:t>
            </a:r>
            <a:r>
              <a:rPr lang="zh-CN" altLang="en-US" sz="1200" dirty="0">
                <a:solidFill>
                  <a:schemeClr val="lt1"/>
                </a:solidFill>
                <a:latin typeface="微软雅黑" panose="020B0503020204020204" pitchFamily="34" charset="-122"/>
                <a:ea typeface="微软雅黑" panose="020B0503020204020204" pitchFamily="34" charset="-122"/>
              </a:rPr>
              <a:t>通信</a:t>
            </a:r>
            <a:endParaRPr sz="1200" dirty="0">
              <a:solidFill>
                <a:schemeClr val="lt1"/>
              </a:solidFill>
              <a:latin typeface="微软雅黑" panose="020B0503020204020204" pitchFamily="34" charset="-122"/>
              <a:ea typeface="微软雅黑" panose="020B0503020204020204" pitchFamily="34" charset="-122"/>
            </a:endParaRPr>
          </a:p>
        </p:txBody>
      </p:sp>
      <p:sp>
        <p:nvSpPr>
          <p:cNvPr id="29" name="Shape 250"/>
          <p:cNvSpPr/>
          <p:nvPr/>
        </p:nvSpPr>
        <p:spPr>
          <a:xfrm>
            <a:off x="817058" y="3487238"/>
            <a:ext cx="1095496" cy="292087"/>
          </a:xfrm>
          <a:prstGeom prst="rect">
            <a:avLst/>
          </a:prstGeom>
          <a:noFill/>
          <a:ln>
            <a:noFill/>
          </a:ln>
        </p:spPr>
        <p:txBody>
          <a:bodyPr spcFirstLastPara="1" wrap="square" lIns="91425" tIns="45700" rIns="91425" bIns="45700" anchor="t" anchorCtr="0">
            <a:noAutofit/>
          </a:bodyPr>
          <a:lstStyle/>
          <a:p>
            <a:pPr lvl="0"/>
            <a:r>
              <a:rPr lang="zh-CN" altLang="en-US" sz="1200" b="1" dirty="0">
                <a:solidFill>
                  <a:schemeClr val="bg1"/>
                </a:solidFill>
                <a:latin typeface="微软雅黑" pitchFamily="34" charset="-122"/>
                <a:ea typeface="微软雅黑" pitchFamily="34" charset="-122"/>
              </a:rPr>
              <a:t>手套设备</a:t>
            </a:r>
            <a:endParaRPr lang="arn-CL" altLang="zh-CN" sz="1200" b="1" dirty="0">
              <a:solidFill>
                <a:schemeClr val="bg1"/>
              </a:solidFill>
              <a:latin typeface="微软雅黑" pitchFamily="34" charset="-122"/>
              <a:ea typeface="微软雅黑" pitchFamily="34" charset="-122"/>
            </a:endParaRPr>
          </a:p>
        </p:txBody>
      </p:sp>
      <p:sp>
        <p:nvSpPr>
          <p:cNvPr id="30" name="Shape 159"/>
          <p:cNvSpPr/>
          <p:nvPr/>
        </p:nvSpPr>
        <p:spPr>
          <a:xfrm>
            <a:off x="4603223" y="2817472"/>
            <a:ext cx="1165809"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API</a:t>
            </a:r>
            <a:r>
              <a:rPr lang="zh-CN" altLang="en-US" sz="1200" dirty="0">
                <a:solidFill>
                  <a:schemeClr val="lt1"/>
                </a:solidFill>
                <a:latin typeface="微软雅黑" panose="020B0503020204020204" pitchFamily="34" charset="-122"/>
                <a:ea typeface="微软雅黑" panose="020B0503020204020204" pitchFamily="34" charset="-122"/>
              </a:rPr>
              <a:t>设计</a:t>
            </a:r>
            <a:endParaRPr sz="1200" dirty="0">
              <a:solidFill>
                <a:schemeClr val="lt1"/>
              </a:solidFill>
              <a:latin typeface="微软雅黑" panose="020B0503020204020204" pitchFamily="34" charset="-122"/>
              <a:ea typeface="微软雅黑" panose="020B0503020204020204" pitchFamily="34" charset="-122"/>
            </a:endParaRPr>
          </a:p>
        </p:txBody>
      </p:sp>
      <p:sp>
        <p:nvSpPr>
          <p:cNvPr id="31" name="Shape 159"/>
          <p:cNvSpPr/>
          <p:nvPr/>
        </p:nvSpPr>
        <p:spPr>
          <a:xfrm>
            <a:off x="2323311" y="2483571"/>
            <a:ext cx="3447356"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中间插件</a:t>
            </a:r>
            <a:endParaRPr sz="1200" dirty="0">
              <a:solidFill>
                <a:schemeClr val="lt1"/>
              </a:solidFill>
              <a:latin typeface="微软雅黑" panose="020B0503020204020204" pitchFamily="34" charset="-122"/>
              <a:ea typeface="微软雅黑" panose="020B0503020204020204" pitchFamily="34" charset="-122"/>
            </a:endParaRPr>
          </a:p>
        </p:txBody>
      </p:sp>
      <p:sp>
        <p:nvSpPr>
          <p:cNvPr id="36" name="Shape 250"/>
          <p:cNvSpPr/>
          <p:nvPr/>
        </p:nvSpPr>
        <p:spPr>
          <a:xfrm>
            <a:off x="817058" y="2647119"/>
            <a:ext cx="1223249" cy="292087"/>
          </a:xfrm>
          <a:prstGeom prst="rect">
            <a:avLst/>
          </a:prstGeom>
          <a:noFill/>
          <a:ln>
            <a:noFill/>
          </a:ln>
        </p:spPr>
        <p:txBody>
          <a:bodyPr spcFirstLastPara="1" wrap="square" lIns="91425" tIns="45700" rIns="91425" bIns="45700" anchor="t" anchorCtr="0">
            <a:noAutofit/>
          </a:bodyPr>
          <a:lstStyle/>
          <a:p>
            <a:pPr lvl="0"/>
            <a:r>
              <a:rPr lang="en-US" altLang="zh-CN" sz="1200" b="1" dirty="0">
                <a:solidFill>
                  <a:schemeClr val="bg1"/>
                </a:solidFill>
                <a:latin typeface="微软雅黑" pitchFamily="34" charset="-122"/>
                <a:ea typeface="微软雅黑" pitchFamily="34" charset="-122"/>
              </a:rPr>
              <a:t>PC</a:t>
            </a:r>
            <a:r>
              <a:rPr lang="zh-CN" altLang="en-US" sz="1200" b="1" dirty="0">
                <a:solidFill>
                  <a:schemeClr val="bg1"/>
                </a:solidFill>
                <a:latin typeface="微软雅黑" pitchFamily="34" charset="-122"/>
                <a:ea typeface="微软雅黑" pitchFamily="34" charset="-122"/>
              </a:rPr>
              <a:t>端支撑</a:t>
            </a:r>
            <a:endParaRPr lang="arn-CL" altLang="zh-CN" sz="1200" b="1" dirty="0">
              <a:solidFill>
                <a:schemeClr val="bg1"/>
              </a:solidFill>
              <a:latin typeface="微软雅黑" pitchFamily="34" charset="-122"/>
              <a:ea typeface="微软雅黑" pitchFamily="34" charset="-122"/>
            </a:endParaRPr>
          </a:p>
        </p:txBody>
      </p:sp>
      <p:sp>
        <p:nvSpPr>
          <p:cNvPr id="39" name="Shape 159"/>
          <p:cNvSpPr/>
          <p:nvPr/>
        </p:nvSpPr>
        <p:spPr>
          <a:xfrm>
            <a:off x="2323310" y="2811197"/>
            <a:ext cx="914350"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en-US" altLang="zh-CN" sz="1200" dirty="0">
                <a:solidFill>
                  <a:schemeClr val="lt1"/>
                </a:solidFill>
                <a:latin typeface="微软雅黑" panose="020B0503020204020204" pitchFamily="34" charset="-122"/>
                <a:ea typeface="微软雅黑" panose="020B0503020204020204" pitchFamily="34" charset="-122"/>
              </a:rPr>
              <a:t>IO</a:t>
            </a:r>
            <a:r>
              <a:rPr lang="zh-CN" altLang="en-US" sz="1200" dirty="0">
                <a:solidFill>
                  <a:schemeClr val="lt1"/>
                </a:solidFill>
                <a:latin typeface="微软雅黑" panose="020B0503020204020204" pitchFamily="34" charset="-122"/>
                <a:ea typeface="微软雅黑" panose="020B0503020204020204" pitchFamily="34" charset="-122"/>
              </a:rPr>
              <a:t>通信</a:t>
            </a:r>
            <a:endParaRPr sz="1200" dirty="0">
              <a:solidFill>
                <a:schemeClr val="lt1"/>
              </a:solidFill>
              <a:latin typeface="微软雅黑" panose="020B0503020204020204" pitchFamily="34" charset="-122"/>
              <a:ea typeface="微软雅黑" panose="020B0503020204020204" pitchFamily="34" charset="-122"/>
            </a:endParaRPr>
          </a:p>
        </p:txBody>
      </p:sp>
      <p:sp>
        <p:nvSpPr>
          <p:cNvPr id="41" name="Shape 250"/>
          <p:cNvSpPr/>
          <p:nvPr/>
        </p:nvSpPr>
        <p:spPr>
          <a:xfrm>
            <a:off x="817058" y="1916991"/>
            <a:ext cx="1611709" cy="292087"/>
          </a:xfrm>
          <a:prstGeom prst="rect">
            <a:avLst/>
          </a:prstGeom>
          <a:noFill/>
          <a:ln>
            <a:noFill/>
          </a:ln>
        </p:spPr>
        <p:txBody>
          <a:bodyPr spcFirstLastPara="1" wrap="square" lIns="91425" tIns="45700" rIns="91425" bIns="45700" anchor="t" anchorCtr="0">
            <a:noAutofit/>
          </a:bodyPr>
          <a:lstStyle/>
          <a:p>
            <a:pPr lvl="0"/>
            <a:r>
              <a:rPr lang="zh-CN" altLang="en-US" sz="1200" b="1" dirty="0">
                <a:solidFill>
                  <a:schemeClr val="bg1"/>
                </a:solidFill>
                <a:latin typeface="微软雅黑" pitchFamily="34" charset="-122"/>
                <a:ea typeface="微软雅黑" pitchFamily="34" charset="-122"/>
              </a:rPr>
              <a:t>集成开发环境</a:t>
            </a:r>
            <a:endParaRPr lang="arn-CL" altLang="zh-CN" sz="1200" b="1" dirty="0">
              <a:solidFill>
                <a:schemeClr val="bg1"/>
              </a:solidFill>
              <a:latin typeface="微软雅黑" pitchFamily="34" charset="-122"/>
              <a:ea typeface="微软雅黑" pitchFamily="34" charset="-122"/>
            </a:endParaRPr>
          </a:p>
        </p:txBody>
      </p:sp>
      <p:sp>
        <p:nvSpPr>
          <p:cNvPr id="42" name="Shape 159"/>
          <p:cNvSpPr/>
          <p:nvPr/>
        </p:nvSpPr>
        <p:spPr>
          <a:xfrm>
            <a:off x="5322499" y="3678647"/>
            <a:ext cx="3087967"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物理响应控制</a:t>
            </a:r>
            <a:endParaRPr sz="1200" dirty="0">
              <a:solidFill>
                <a:schemeClr val="lt1"/>
              </a:solidFill>
              <a:latin typeface="微软雅黑" panose="020B0503020204020204" pitchFamily="34" charset="-122"/>
              <a:ea typeface="微软雅黑" panose="020B0503020204020204" pitchFamily="34" charset="-122"/>
            </a:endParaRPr>
          </a:p>
        </p:txBody>
      </p:sp>
      <p:sp>
        <p:nvSpPr>
          <p:cNvPr id="43" name="Shape 159"/>
          <p:cNvSpPr/>
          <p:nvPr/>
        </p:nvSpPr>
        <p:spPr>
          <a:xfrm>
            <a:off x="7486340" y="2483571"/>
            <a:ext cx="924127" cy="620328"/>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软件接口</a:t>
            </a:r>
            <a:endParaRPr sz="1200" dirty="0">
              <a:solidFill>
                <a:schemeClr val="lt1"/>
              </a:solidFill>
              <a:latin typeface="微软雅黑" panose="020B0503020204020204" pitchFamily="34" charset="-122"/>
              <a:ea typeface="微软雅黑" panose="020B0503020204020204" pitchFamily="34" charset="-122"/>
            </a:endParaRPr>
          </a:p>
        </p:txBody>
      </p:sp>
      <p:sp>
        <p:nvSpPr>
          <p:cNvPr id="44" name="Shape 159"/>
          <p:cNvSpPr/>
          <p:nvPr/>
        </p:nvSpPr>
        <p:spPr>
          <a:xfrm>
            <a:off x="7486339" y="1939763"/>
            <a:ext cx="924127"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软件接口</a:t>
            </a:r>
            <a:endParaRPr sz="1200" dirty="0">
              <a:solidFill>
                <a:schemeClr val="lt1"/>
              </a:solidFill>
              <a:latin typeface="微软雅黑" panose="020B0503020204020204" pitchFamily="34" charset="-122"/>
              <a:ea typeface="微软雅黑" panose="020B0503020204020204" pitchFamily="34" charset="-122"/>
            </a:endParaRPr>
          </a:p>
        </p:txBody>
      </p:sp>
      <p:sp>
        <p:nvSpPr>
          <p:cNvPr id="45" name="Shape 157"/>
          <p:cNvSpPr/>
          <p:nvPr/>
        </p:nvSpPr>
        <p:spPr>
          <a:xfrm>
            <a:off x="2073612" y="4186004"/>
            <a:ext cx="180000" cy="180000"/>
          </a:xfrm>
          <a:prstGeom prst="rect">
            <a:avLst/>
          </a:prstGeom>
          <a:solidFill>
            <a:srgbClr val="3E8DCE"/>
          </a:solidFill>
          <a:ln>
            <a:noFill/>
          </a:ln>
        </p:spPr>
        <p:txBody>
          <a:bodyPr spcFirstLastPara="1" wrap="square" lIns="91425" tIns="91425" rIns="91425" bIns="91425" anchor="ctr" anchorCtr="0">
            <a:noAutofit/>
          </a:bodyPr>
          <a:lstStyle/>
          <a:p>
            <a:pP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46" name="Rectangle 45"/>
          <p:cNvSpPr/>
          <p:nvPr/>
        </p:nvSpPr>
        <p:spPr>
          <a:xfrm>
            <a:off x="2199271" y="4106139"/>
            <a:ext cx="954107" cy="295978"/>
          </a:xfrm>
          <a:prstGeom prst="rect">
            <a:avLst/>
          </a:prstGeom>
        </p:spPr>
        <p:txBody>
          <a:bodyPr wrap="none">
            <a:spAutoFit/>
          </a:bodyPr>
          <a:lstStyle/>
          <a:p>
            <a:pPr algn="ctr">
              <a:lnSpc>
                <a:spcPct val="150000"/>
              </a:lnSpc>
            </a:pPr>
            <a:r>
              <a:rPr lang="zh-CN" altLang="en-US" sz="1000" b="1" dirty="0">
                <a:solidFill>
                  <a:schemeClr val="dk1"/>
                </a:solidFill>
                <a:latin typeface="微软雅黑" pitchFamily="34" charset="-122"/>
                <a:ea typeface="微软雅黑" pitchFamily="34" charset="-122"/>
              </a:rPr>
              <a:t>自主开发软件</a:t>
            </a:r>
            <a:endParaRPr lang="arn-CL" altLang="zh-CN" sz="1000" b="1" dirty="0">
              <a:solidFill>
                <a:schemeClr val="dk1"/>
              </a:solidFill>
              <a:latin typeface="微软雅黑" pitchFamily="34" charset="-122"/>
              <a:ea typeface="微软雅黑" pitchFamily="34" charset="-122"/>
            </a:endParaRPr>
          </a:p>
        </p:txBody>
      </p:sp>
      <p:sp>
        <p:nvSpPr>
          <p:cNvPr id="47" name="Shape 157"/>
          <p:cNvSpPr/>
          <p:nvPr/>
        </p:nvSpPr>
        <p:spPr>
          <a:xfrm>
            <a:off x="720804" y="4181129"/>
            <a:ext cx="180000" cy="180000"/>
          </a:xfrm>
          <a:prstGeom prst="rect">
            <a:avLst/>
          </a:prstGeom>
          <a:solidFill>
            <a:srgbClr val="00B050"/>
          </a:solidFill>
          <a:ln>
            <a:noFill/>
          </a:ln>
        </p:spPr>
        <p:txBody>
          <a:bodyPr spcFirstLastPara="1" wrap="square" lIns="91425" tIns="91425" rIns="91425" bIns="91425" anchor="ctr" anchorCtr="0">
            <a:noAutofit/>
          </a:bodyPr>
          <a:lstStyle/>
          <a:p>
            <a:pPr>
              <a:buClr>
                <a:schemeClr val="dk1"/>
              </a:buClr>
              <a:buSzPts val="1050"/>
            </a:pPr>
            <a:endParaRPr sz="1000" b="1" dirty="0">
              <a:solidFill>
                <a:schemeClr val="lt1"/>
              </a:solidFill>
              <a:latin typeface="微软雅黑" panose="020B0503020204020204" pitchFamily="34" charset="-122"/>
              <a:ea typeface="微软雅黑" panose="020B0503020204020204" pitchFamily="34" charset="-122"/>
            </a:endParaRPr>
          </a:p>
        </p:txBody>
      </p:sp>
      <p:sp>
        <p:nvSpPr>
          <p:cNvPr id="48" name="Rectangle 47"/>
          <p:cNvSpPr/>
          <p:nvPr/>
        </p:nvSpPr>
        <p:spPr>
          <a:xfrm>
            <a:off x="858825" y="4101264"/>
            <a:ext cx="825867" cy="295978"/>
          </a:xfrm>
          <a:prstGeom prst="rect">
            <a:avLst/>
          </a:prstGeom>
        </p:spPr>
        <p:txBody>
          <a:bodyPr wrap="none">
            <a:spAutoFit/>
          </a:bodyPr>
          <a:lstStyle/>
          <a:p>
            <a:pPr algn="ctr">
              <a:lnSpc>
                <a:spcPct val="150000"/>
              </a:lnSpc>
            </a:pPr>
            <a:r>
              <a:rPr lang="zh-CN" altLang="en-US" sz="1000" b="1" dirty="0">
                <a:solidFill>
                  <a:schemeClr val="dk1"/>
                </a:solidFill>
                <a:latin typeface="微软雅黑" pitchFamily="34" charset="-122"/>
                <a:ea typeface="微软雅黑" pitchFamily="34" charset="-122"/>
              </a:rPr>
              <a:t>第三方软件</a:t>
            </a:r>
            <a:endParaRPr lang="arn-CL" altLang="zh-CN" sz="1000" b="1" dirty="0">
              <a:solidFill>
                <a:schemeClr val="dk1"/>
              </a:solidFill>
              <a:latin typeface="微软雅黑" pitchFamily="34" charset="-122"/>
              <a:ea typeface="微软雅黑" pitchFamily="34" charset="-122"/>
            </a:endParaRPr>
          </a:p>
        </p:txBody>
      </p:sp>
      <p:sp>
        <p:nvSpPr>
          <p:cNvPr id="49" name="Shape 159"/>
          <p:cNvSpPr/>
          <p:nvPr/>
        </p:nvSpPr>
        <p:spPr>
          <a:xfrm>
            <a:off x="2323310" y="3678647"/>
            <a:ext cx="2926733" cy="288000"/>
          </a:xfrm>
          <a:prstGeom prst="rect">
            <a:avLst/>
          </a:prstGeom>
          <a:solidFill>
            <a:srgbClr val="4892D0"/>
          </a:solidFill>
          <a:ln>
            <a:noFill/>
          </a:ln>
          <a:effectLst>
            <a:softEdge rad="19050"/>
          </a:effectLst>
        </p:spPr>
        <p:txBody>
          <a:bodyPr spcFirstLastPara="1" wrap="square" lIns="91425" tIns="91425" rIns="91425" bIns="91425" anchor="ctr" anchorCtr="0">
            <a:noAutofit/>
          </a:bodyPr>
          <a:lstStyle/>
          <a:p>
            <a:pPr algn="ctr">
              <a:buClr>
                <a:schemeClr val="dk1"/>
              </a:buClr>
              <a:buSzPts val="1050"/>
            </a:pPr>
            <a:r>
              <a:rPr lang="zh-CN" altLang="en-US" sz="1200" dirty="0">
                <a:solidFill>
                  <a:schemeClr val="lt1"/>
                </a:solidFill>
                <a:latin typeface="微软雅黑" panose="020B0503020204020204" pitchFamily="34" charset="-122"/>
                <a:ea typeface="微软雅黑" panose="020B0503020204020204" pitchFamily="34" charset="-122"/>
              </a:rPr>
              <a:t>传感器数据采集</a:t>
            </a:r>
            <a:endParaRPr sz="1200" dirty="0">
              <a:solidFill>
                <a:schemeClr val="lt1"/>
              </a:solidFill>
              <a:latin typeface="微软雅黑" panose="020B0503020204020204" pitchFamily="34" charset="-122"/>
              <a:ea typeface="微软雅黑" panose="020B0503020204020204" pitchFamily="34" charset="-122"/>
            </a:endParaRPr>
          </a:p>
        </p:txBody>
      </p:sp>
      <p:sp>
        <p:nvSpPr>
          <p:cNvPr id="61" name="Shape 244"/>
          <p:cNvSpPr/>
          <p:nvPr/>
        </p:nvSpPr>
        <p:spPr>
          <a:xfrm>
            <a:off x="582775" y="875850"/>
            <a:ext cx="4580400" cy="3987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zh-CN" sz="2000" b="1" dirty="0">
                <a:solidFill>
                  <a:schemeClr val="dk1"/>
                </a:solidFill>
                <a:latin typeface="微软雅黑" pitchFamily="34" charset="-122"/>
                <a:ea typeface="微软雅黑" pitchFamily="34" charset="-122"/>
              </a:rPr>
              <a:t>MASTERY</a:t>
            </a:r>
            <a:r>
              <a:rPr lang="en-US" altLang="zh-CN" sz="2000" b="1" dirty="0">
                <a:solidFill>
                  <a:schemeClr val="dk1"/>
                </a:solidFill>
                <a:latin typeface="微软雅黑" pitchFamily="34" charset="-122"/>
                <a:ea typeface="微软雅黑" pitchFamily="34" charset="-122"/>
              </a:rPr>
              <a:t> </a:t>
            </a:r>
            <a:r>
              <a:rPr lang="zh-CN" altLang="en-US" sz="2000" b="1" dirty="0">
                <a:solidFill>
                  <a:schemeClr val="dk1"/>
                </a:solidFill>
                <a:latin typeface="微软雅黑" pitchFamily="34" charset="-122"/>
                <a:ea typeface="微软雅黑" pitchFamily="34" charset="-122"/>
              </a:rPr>
              <a:t>软件架构</a:t>
            </a:r>
            <a:endParaRPr sz="2000" b="1" dirty="0">
              <a:latin typeface="微软雅黑" pitchFamily="34" charset="-122"/>
              <a:ea typeface="微软雅黑" pitchFamily="34" charset="-122"/>
            </a:endParaRPr>
          </a:p>
        </p:txBody>
      </p:sp>
      <p:grpSp>
        <p:nvGrpSpPr>
          <p:cNvPr id="62" name="Group 61"/>
          <p:cNvGrpSpPr/>
          <p:nvPr/>
        </p:nvGrpSpPr>
        <p:grpSpPr>
          <a:xfrm>
            <a:off x="217725" y="241225"/>
            <a:ext cx="7321650" cy="326175"/>
            <a:chOff x="217725" y="241225"/>
            <a:chExt cx="7321650" cy="326175"/>
          </a:xfrm>
        </p:grpSpPr>
        <p:grpSp>
          <p:nvGrpSpPr>
            <p:cNvPr id="63" name="Group 62"/>
            <p:cNvGrpSpPr/>
            <p:nvPr/>
          </p:nvGrpSpPr>
          <p:grpSpPr>
            <a:xfrm>
              <a:off x="217725" y="241225"/>
              <a:ext cx="6799500" cy="326175"/>
              <a:chOff x="217725" y="241225"/>
              <a:chExt cx="6799500" cy="326175"/>
            </a:xfrm>
          </p:grpSpPr>
          <p:grpSp>
            <p:nvGrpSpPr>
              <p:cNvPr id="65" name="Group 64"/>
              <p:cNvGrpSpPr/>
              <p:nvPr/>
            </p:nvGrpSpPr>
            <p:grpSpPr>
              <a:xfrm>
                <a:off x="217725" y="245250"/>
                <a:ext cx="5753100" cy="322150"/>
                <a:chOff x="217725" y="245250"/>
                <a:chExt cx="5753100" cy="322150"/>
              </a:xfrm>
            </p:grpSpPr>
            <p:grpSp>
              <p:nvGrpSpPr>
                <p:cNvPr id="68" name="Shape 315"/>
                <p:cNvGrpSpPr/>
                <p:nvPr/>
              </p:nvGrpSpPr>
              <p:grpSpPr>
                <a:xfrm>
                  <a:off x="217725" y="245250"/>
                  <a:ext cx="5229900" cy="321600"/>
                  <a:chOff x="369925" y="6336900"/>
                  <a:chExt cx="5229900" cy="321600"/>
                </a:xfrm>
              </p:grpSpPr>
              <p:sp>
                <p:nvSpPr>
                  <p:cNvPr id="70" name="Shape 316"/>
                  <p:cNvSpPr/>
                  <p:nvPr/>
                </p:nvSpPr>
                <p:spPr>
                  <a:xfrm>
                    <a:off x="1939525" y="6336900"/>
                    <a:ext cx="2613900" cy="321600"/>
                  </a:xfrm>
                  <a:prstGeom prst="chevron">
                    <a:avLst>
                      <a:gd name="adj" fmla="val 50000"/>
                    </a:avLst>
                  </a:prstGeom>
                  <a:solidFill>
                    <a:srgbClr val="3586CB"/>
                  </a:solidFill>
                  <a:ln>
                    <a:noFill/>
                  </a:ln>
                </p:spPr>
                <p:txBody>
                  <a:bodyPr spcFirstLastPara="1" wrap="square" lIns="91425" tIns="91425" rIns="91425" bIns="91425" anchor="ctr" anchorCtr="0">
                    <a:noAutofit/>
                  </a:bodyPr>
                  <a:lstStyle/>
                  <a:p>
                    <a:pPr lvl="0" algn="ctr">
                      <a:buClr>
                        <a:srgbClr val="FFFFFF"/>
                      </a:buClr>
                      <a:buSzPts val="1400"/>
                    </a:pPr>
                    <a:r>
                      <a:rPr lang="arn-CL" altLang="zh-CN" sz="1300" b="1" dirty="0">
                        <a:solidFill>
                          <a:srgbClr val="FFFFFF"/>
                        </a:solidFill>
                        <a:latin typeface="微软雅黑" pitchFamily="34" charset="-122"/>
                        <a:ea typeface="微软雅黑" pitchFamily="34" charset="-122"/>
                      </a:rPr>
                      <a:t>04  </a:t>
                    </a:r>
                    <a:r>
                      <a:rPr lang="zh-CN" altLang="en-US" sz="1300" b="1" dirty="0">
                        <a:solidFill>
                          <a:srgbClr val="FFFFFF"/>
                        </a:solidFill>
                        <a:latin typeface="微软雅黑" pitchFamily="34" charset="-122"/>
                        <a:ea typeface="微软雅黑" pitchFamily="34" charset="-122"/>
                      </a:rPr>
                      <a:t>产品介绍</a:t>
                    </a:r>
                    <a:endParaRPr lang="arn-CL" altLang="zh-CN" sz="1300" b="1" dirty="0">
                      <a:solidFill>
                        <a:srgbClr val="FFFFFF"/>
                      </a:solidFill>
                      <a:latin typeface="微软雅黑" pitchFamily="34" charset="-122"/>
                      <a:ea typeface="微软雅黑" pitchFamily="34" charset="-122"/>
                    </a:endParaRPr>
                  </a:p>
                </p:txBody>
              </p:sp>
              <p:sp>
                <p:nvSpPr>
                  <p:cNvPr id="71" name="Shape 317"/>
                  <p:cNvSpPr/>
                  <p:nvPr/>
                </p:nvSpPr>
                <p:spPr>
                  <a:xfrm>
                    <a:off x="3699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72" name="Shape 318"/>
                  <p:cNvSpPr/>
                  <p:nvPr/>
                </p:nvSpPr>
                <p:spPr>
                  <a:xfrm>
                    <a:off x="8931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73" name="Shape 319"/>
                  <p:cNvSpPr/>
                  <p:nvPr/>
                </p:nvSpPr>
                <p:spPr>
                  <a:xfrm>
                    <a:off x="1416325" y="6336900"/>
                    <a:ext cx="523200" cy="321600"/>
                  </a:xfrm>
                  <a:prstGeom prst="chevron">
                    <a:avLst>
                      <a:gd name="adj" fmla="val 50000"/>
                    </a:avLst>
                  </a:prstGeom>
                  <a:solidFill>
                    <a:srgbClr val="DFE3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74" name="Shape 321"/>
                  <p:cNvSpPr/>
                  <p:nvPr/>
                </p:nvSpPr>
                <p:spPr>
                  <a:xfrm>
                    <a:off x="45534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sp>
                <p:nvSpPr>
                  <p:cNvPr id="75" name="Shape 322"/>
                  <p:cNvSpPr/>
                  <p:nvPr/>
                </p:nvSpPr>
                <p:spPr>
                  <a:xfrm>
                    <a:off x="5076625" y="63369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微软雅黑" pitchFamily="34" charset="-122"/>
                      <a:ea typeface="微软雅黑" pitchFamily="34" charset="-122"/>
                      <a:sym typeface="Arial"/>
                    </a:endParaRPr>
                  </a:p>
                </p:txBody>
              </p:sp>
            </p:grpSp>
            <p:sp>
              <p:nvSpPr>
                <p:cNvPr id="69" name="Shape 561"/>
                <p:cNvSpPr/>
                <p:nvPr/>
              </p:nvSpPr>
              <p:spPr>
                <a:xfrm>
                  <a:off x="5447625" y="2458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6" name="Shape 561"/>
              <p:cNvSpPr/>
              <p:nvPr/>
            </p:nvSpPr>
            <p:spPr>
              <a:xfrm>
                <a:off x="5970825" y="244700"/>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sp>
            <p:nvSpPr>
              <p:cNvPr id="67" name="Shape 561"/>
              <p:cNvSpPr/>
              <p:nvPr/>
            </p:nvSpPr>
            <p:spPr>
              <a:xfrm>
                <a:off x="649402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itchFamily="34" charset="-122"/>
                  <a:ea typeface="微软雅黑" pitchFamily="34" charset="-122"/>
                  <a:sym typeface="Arial"/>
                </a:endParaRPr>
              </a:p>
            </p:txBody>
          </p:sp>
        </p:grpSp>
        <p:sp>
          <p:nvSpPr>
            <p:cNvPr id="64" name="Shape 561"/>
            <p:cNvSpPr/>
            <p:nvPr/>
          </p:nvSpPr>
          <p:spPr>
            <a:xfrm>
              <a:off x="7016175" y="241225"/>
              <a:ext cx="523200" cy="321600"/>
            </a:xfrm>
            <a:prstGeom prst="chevron">
              <a:avLst>
                <a:gd name="adj" fmla="val 50000"/>
              </a:avLst>
            </a:prstGeom>
            <a:solidFill>
              <a:srgbClr val="F0F0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微软雅黑" panose="020B0503020204020204" pitchFamily="34" charset="-122"/>
                <a:ea typeface="微软雅黑" panose="020B0503020204020204" pitchFamily="34" charset="-122"/>
                <a:sym typeface="Arial"/>
              </a:endParaRPr>
            </a:p>
          </p:txBody>
        </p:sp>
      </p:grpSp>
    </p:spTree>
    <p:extLst>
      <p:ext uri="{BB962C8B-B14F-4D97-AF65-F5344CB8AC3E}">
        <p14:creationId xmlns:p14="http://schemas.microsoft.com/office/powerpoint/2010/main" val="1839971788"/>
      </p:ext>
    </p:extLst>
  </p:cSld>
  <p:clrMapOvr>
    <a:masterClrMapping/>
  </p:clrMapOvr>
</p:sld>
</file>

<file path=ppt/theme/theme1.xml><?xml version="1.0" encoding="utf-8"?>
<a:theme xmlns:a="http://schemas.openxmlformats.org/drawingml/2006/main" name="Simple Ligh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noFill/>
        <a:ln w="12700" cap="flat" cmpd="sng">
          <a:solidFill>
            <a:srgbClr val="D9D9D9"/>
          </a:solidFill>
          <a:prstDash val="solid"/>
          <a:round/>
          <a:headEnd type="none" w="med" len="med"/>
          <a:tailEnd type="none" w="med" len="med"/>
        </a:ln>
      </a:spPr>
      <a:bodyPr/>
      <a:lst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11227</TotalTime>
  <Words>4735</Words>
  <Application>Microsoft Office PowerPoint</Application>
  <PresentationFormat>全屏显示(16:9)</PresentationFormat>
  <Paragraphs>750</Paragraphs>
  <Slides>46</Slides>
  <Notes>43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46</vt:i4>
      </vt:variant>
    </vt:vector>
  </HeadingPairs>
  <TitlesOfParts>
    <vt:vector size="54" baseType="lpstr">
      <vt:lpstr> 微软雅黑</vt:lpstr>
      <vt:lpstr>Roboto</vt:lpstr>
      <vt:lpstr>Roboto Light</vt:lpstr>
      <vt:lpstr>微软雅黑</vt:lpstr>
      <vt:lpstr>Arial</vt:lpstr>
      <vt:lpstr>Corbel</vt:lpstr>
      <vt:lpstr>Wingdings</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Newdee -</cp:lastModifiedBy>
  <cp:revision>909</cp:revision>
  <dcterms:modified xsi:type="dcterms:W3CDTF">2020-12-16T14:02:42Z</dcterms:modified>
</cp:coreProperties>
</file>